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20"/>
  </p:notesMasterIdLst>
  <p:sldIdLst>
    <p:sldId id="256" r:id="rId3"/>
    <p:sldId id="271" r:id="rId4"/>
    <p:sldId id="269" r:id="rId5"/>
    <p:sldId id="270" r:id="rId6"/>
    <p:sldId id="277" r:id="rId7"/>
    <p:sldId id="272" r:id="rId8"/>
    <p:sldId id="273" r:id="rId9"/>
    <p:sldId id="257" r:id="rId10"/>
    <p:sldId id="265" r:id="rId11"/>
    <p:sldId id="264" r:id="rId12"/>
    <p:sldId id="262" r:id="rId13"/>
    <p:sldId id="276" r:id="rId14"/>
    <p:sldId id="278" r:id="rId15"/>
    <p:sldId id="279" r:id="rId16"/>
    <p:sldId id="268" r:id="rId17"/>
    <p:sldId id="266" r:id="rId18"/>
    <p:sldId id="275" r:id="rId1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71"/>
            <p14:sldId id="269"/>
            <p14:sldId id="270"/>
            <p14:sldId id="277"/>
            <p14:sldId id="272"/>
            <p14:sldId id="273"/>
            <p14:sldId id="257"/>
            <p14:sldId id="265"/>
            <p14:sldId id="264"/>
            <p14:sldId id="262"/>
            <p14:sldId id="276"/>
            <p14:sldId id="278"/>
            <p14:sldId id="279"/>
            <p14:sldId id="268"/>
            <p14:sldId id="266"/>
          </p14:sldIdLst>
        </p14:section>
        <p14:section name="Design, Impress, Work Together" id="{B9B51309-D148-4332-87C2-07BE32FBCA3B}">
          <p14:sldIdLst>
            <p14:sldId id="275"/>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24726"/>
    <a:srgbClr val="ECE1CA"/>
    <a:srgbClr val="734F29"/>
    <a:srgbClr val="D2B4A6"/>
    <a:srgbClr val="DD462F"/>
    <a:srgbClr val="AEB785"/>
    <a:srgbClr val="EFD5A2"/>
    <a:srgbClr val="3B3026"/>
    <a:srgbClr val="795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3BD5BD-EA10-4456-9407-EB3C7310AFC0}" v="5" dt="2026-03-14T01:48:34.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111" d="100"/>
          <a:sy n="111" d="100"/>
        </p:scale>
        <p:origin x="59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DF751-34DF-47C2-B8C6-AD4C002A3EF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5489A31-B2FC-4543-9A94-704135100F3E}" type="pres">
      <dgm:prSet presAssocID="{DCADF751-34DF-47C2-B8C6-AD4C002A3EF7}" presName="diagram" presStyleCnt="0">
        <dgm:presLayoutVars>
          <dgm:dir/>
          <dgm:resizeHandles val="exact"/>
        </dgm:presLayoutVars>
      </dgm:prSet>
      <dgm:spPr/>
    </dgm:pt>
  </dgm:ptLst>
  <dgm:cxnLst>
    <dgm:cxn modelId="{D90D1BC5-19DD-4DC5-ABE2-A6FF6F4E2700}" type="presOf" srcId="{DCADF751-34DF-47C2-B8C6-AD4C002A3EF7}" destId="{05489A31-B2FC-4543-9A94-704135100F3E}" srcOrd="0" destOrd="0" presId="urn:microsoft.com/office/officeart/2005/8/layout/default"/>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4605AB-B197-4BEC-8AF1-F684E50107AA}" type="doc">
      <dgm:prSet loTypeId="urn:microsoft.com/office/officeart/2005/8/layout/hProcess3" loCatId="process" qsTypeId="urn:microsoft.com/office/officeart/2005/8/quickstyle/simple1" qsCatId="simple" csTypeId="urn:microsoft.com/office/officeart/2005/8/colors/accent1_2" csCatId="accent1" phldr="1"/>
      <dgm:spPr/>
    </dgm:pt>
    <dgm:pt modelId="{00FF8B16-34BA-4B41-883B-23C29407273F}">
      <dgm:prSet phldrT="[Text]" custT="1"/>
      <dgm:spPr/>
      <dgm:t>
        <a:bodyPr/>
        <a:lstStyle/>
        <a:p>
          <a:r>
            <a:rPr lang="en-US" sz="1800" b="1" dirty="0"/>
            <a:t>8-10 Showings With No Offers         OR ……</a:t>
          </a:r>
        </a:p>
      </dgm:t>
    </dgm:pt>
    <dgm:pt modelId="{41E854CA-089A-4303-BD70-F69E92CCA20F}" type="parTrans" cxnId="{C6D1B0C9-6624-4308-A223-025AE075AA21}">
      <dgm:prSet/>
      <dgm:spPr/>
      <dgm:t>
        <a:bodyPr/>
        <a:lstStyle/>
        <a:p>
          <a:endParaRPr lang="en-US"/>
        </a:p>
      </dgm:t>
    </dgm:pt>
    <dgm:pt modelId="{6E6ECE3E-35CA-4FE8-8F73-F84D99194D9F}" type="sibTrans" cxnId="{C6D1B0C9-6624-4308-A223-025AE075AA21}">
      <dgm:prSet/>
      <dgm:spPr/>
      <dgm:t>
        <a:bodyPr/>
        <a:lstStyle/>
        <a:p>
          <a:endParaRPr lang="en-US"/>
        </a:p>
      </dgm:t>
    </dgm:pt>
    <dgm:pt modelId="{8726F9EB-21D4-4CBA-8CFC-8958F9A8CCE0}" type="pres">
      <dgm:prSet presAssocID="{2F4605AB-B197-4BEC-8AF1-F684E50107AA}" presName="Name0" presStyleCnt="0">
        <dgm:presLayoutVars>
          <dgm:dir/>
          <dgm:animLvl val="lvl"/>
          <dgm:resizeHandles val="exact"/>
        </dgm:presLayoutVars>
      </dgm:prSet>
      <dgm:spPr/>
    </dgm:pt>
    <dgm:pt modelId="{FB06A3D4-4EA6-4380-B390-4A1A4A2A238D}" type="pres">
      <dgm:prSet presAssocID="{2F4605AB-B197-4BEC-8AF1-F684E50107AA}" presName="dummy" presStyleCnt="0"/>
      <dgm:spPr/>
    </dgm:pt>
    <dgm:pt modelId="{2C436537-8AC3-4216-91AE-F2D3701848C6}" type="pres">
      <dgm:prSet presAssocID="{2F4605AB-B197-4BEC-8AF1-F684E50107AA}" presName="linH" presStyleCnt="0"/>
      <dgm:spPr/>
    </dgm:pt>
    <dgm:pt modelId="{12DED818-F0F5-4B31-B689-94DD2002D57D}" type="pres">
      <dgm:prSet presAssocID="{2F4605AB-B197-4BEC-8AF1-F684E50107AA}" presName="padding1" presStyleCnt="0"/>
      <dgm:spPr/>
    </dgm:pt>
    <dgm:pt modelId="{2FC68F06-EA2F-47F3-AA0A-1C44E4F702FB}" type="pres">
      <dgm:prSet presAssocID="{00FF8B16-34BA-4B41-883B-23C29407273F}" presName="linV" presStyleCnt="0"/>
      <dgm:spPr/>
    </dgm:pt>
    <dgm:pt modelId="{4CD37E56-464A-43AC-8F12-DE978934600C}" type="pres">
      <dgm:prSet presAssocID="{00FF8B16-34BA-4B41-883B-23C29407273F}" presName="spVertical1" presStyleCnt="0"/>
      <dgm:spPr/>
    </dgm:pt>
    <dgm:pt modelId="{020866E7-83C5-40DC-B0C3-873DADF16B67}" type="pres">
      <dgm:prSet presAssocID="{00FF8B16-34BA-4B41-883B-23C29407273F}" presName="parTx" presStyleLbl="revTx" presStyleIdx="0" presStyleCnt="1">
        <dgm:presLayoutVars>
          <dgm:chMax val="0"/>
          <dgm:chPref val="0"/>
          <dgm:bulletEnabled val="1"/>
        </dgm:presLayoutVars>
      </dgm:prSet>
      <dgm:spPr/>
    </dgm:pt>
    <dgm:pt modelId="{DC5CCFE7-82BC-42E9-BF1F-B6EBC3B9CE15}" type="pres">
      <dgm:prSet presAssocID="{00FF8B16-34BA-4B41-883B-23C29407273F}" presName="spVertical2" presStyleCnt="0"/>
      <dgm:spPr/>
    </dgm:pt>
    <dgm:pt modelId="{3C359DC6-32FB-4DC7-B973-31C08A322707}" type="pres">
      <dgm:prSet presAssocID="{00FF8B16-34BA-4B41-883B-23C29407273F}" presName="spVertical3" presStyleCnt="0"/>
      <dgm:spPr/>
    </dgm:pt>
    <dgm:pt modelId="{6E471A99-82FF-4875-BE78-4F9FD620AE96}" type="pres">
      <dgm:prSet presAssocID="{2F4605AB-B197-4BEC-8AF1-F684E50107AA}" presName="padding2" presStyleCnt="0"/>
      <dgm:spPr/>
    </dgm:pt>
    <dgm:pt modelId="{7F6AFCF5-4E56-4BDB-9C2D-2BF4EB267916}" type="pres">
      <dgm:prSet presAssocID="{2F4605AB-B197-4BEC-8AF1-F684E50107AA}" presName="negArrow" presStyleCnt="0"/>
      <dgm:spPr/>
    </dgm:pt>
    <dgm:pt modelId="{0AC0CBA0-BDD9-4C17-85FD-0D9690428271}" type="pres">
      <dgm:prSet presAssocID="{2F4605AB-B197-4BEC-8AF1-F684E50107AA}" presName="backgroundArrow" presStyleLbl="node1" presStyleIdx="0" presStyleCnt="1" custLinFactX="5223" custLinFactNeighborX="100000" custLinFactNeighborY="10732"/>
      <dgm:spPr/>
    </dgm:pt>
  </dgm:ptLst>
  <dgm:cxnLst>
    <dgm:cxn modelId="{25251745-8E37-49D9-BF35-A9783AB2D1D6}" type="presOf" srcId="{00FF8B16-34BA-4B41-883B-23C29407273F}" destId="{020866E7-83C5-40DC-B0C3-873DADF16B67}" srcOrd="0" destOrd="0" presId="urn:microsoft.com/office/officeart/2005/8/layout/hProcess3"/>
    <dgm:cxn modelId="{01AA1D48-EAF2-4F59-9A87-CA58065DE9FB}" type="presOf" srcId="{2F4605AB-B197-4BEC-8AF1-F684E50107AA}" destId="{8726F9EB-21D4-4CBA-8CFC-8958F9A8CCE0}" srcOrd="0" destOrd="0" presId="urn:microsoft.com/office/officeart/2005/8/layout/hProcess3"/>
    <dgm:cxn modelId="{C6D1B0C9-6624-4308-A223-025AE075AA21}" srcId="{2F4605AB-B197-4BEC-8AF1-F684E50107AA}" destId="{00FF8B16-34BA-4B41-883B-23C29407273F}" srcOrd="0" destOrd="0" parTransId="{41E854CA-089A-4303-BD70-F69E92CCA20F}" sibTransId="{6E6ECE3E-35CA-4FE8-8F73-F84D99194D9F}"/>
    <dgm:cxn modelId="{BD25B32D-BBE5-4AC6-B4E6-5776AA1C21B0}" type="presParOf" srcId="{8726F9EB-21D4-4CBA-8CFC-8958F9A8CCE0}" destId="{FB06A3D4-4EA6-4380-B390-4A1A4A2A238D}" srcOrd="0" destOrd="0" presId="urn:microsoft.com/office/officeart/2005/8/layout/hProcess3"/>
    <dgm:cxn modelId="{BAA14DF0-CAE1-450D-9C0C-F6F123F72BCC}" type="presParOf" srcId="{8726F9EB-21D4-4CBA-8CFC-8958F9A8CCE0}" destId="{2C436537-8AC3-4216-91AE-F2D3701848C6}" srcOrd="1" destOrd="0" presId="urn:microsoft.com/office/officeart/2005/8/layout/hProcess3"/>
    <dgm:cxn modelId="{792A66AC-80BF-4E90-B30E-F1244472703A}" type="presParOf" srcId="{2C436537-8AC3-4216-91AE-F2D3701848C6}" destId="{12DED818-F0F5-4B31-B689-94DD2002D57D}" srcOrd="0" destOrd="0" presId="urn:microsoft.com/office/officeart/2005/8/layout/hProcess3"/>
    <dgm:cxn modelId="{A3DE4D47-FFAE-4678-B6ED-D3EBEBB8F754}" type="presParOf" srcId="{2C436537-8AC3-4216-91AE-F2D3701848C6}" destId="{2FC68F06-EA2F-47F3-AA0A-1C44E4F702FB}" srcOrd="1" destOrd="0" presId="urn:microsoft.com/office/officeart/2005/8/layout/hProcess3"/>
    <dgm:cxn modelId="{26D00E8B-446D-4EFF-B23A-A68E5B9D3812}" type="presParOf" srcId="{2FC68F06-EA2F-47F3-AA0A-1C44E4F702FB}" destId="{4CD37E56-464A-43AC-8F12-DE978934600C}" srcOrd="0" destOrd="0" presId="urn:microsoft.com/office/officeart/2005/8/layout/hProcess3"/>
    <dgm:cxn modelId="{4A84D936-97D1-4C4E-B8EB-99AFBF063B3E}" type="presParOf" srcId="{2FC68F06-EA2F-47F3-AA0A-1C44E4F702FB}" destId="{020866E7-83C5-40DC-B0C3-873DADF16B67}" srcOrd="1" destOrd="0" presId="urn:microsoft.com/office/officeart/2005/8/layout/hProcess3"/>
    <dgm:cxn modelId="{E03903A1-6D34-44AA-BEB6-8C3553F42465}" type="presParOf" srcId="{2FC68F06-EA2F-47F3-AA0A-1C44E4F702FB}" destId="{DC5CCFE7-82BC-42E9-BF1F-B6EBC3B9CE15}" srcOrd="2" destOrd="0" presId="urn:microsoft.com/office/officeart/2005/8/layout/hProcess3"/>
    <dgm:cxn modelId="{9013B70A-0785-42B0-9014-C25DD1128FED}" type="presParOf" srcId="{2FC68F06-EA2F-47F3-AA0A-1C44E4F702FB}" destId="{3C359DC6-32FB-4DC7-B973-31C08A322707}" srcOrd="3" destOrd="0" presId="urn:microsoft.com/office/officeart/2005/8/layout/hProcess3"/>
    <dgm:cxn modelId="{BC97E034-ACD1-4BBD-98C5-3B8166F8C21E}" type="presParOf" srcId="{2C436537-8AC3-4216-91AE-F2D3701848C6}" destId="{6E471A99-82FF-4875-BE78-4F9FD620AE96}" srcOrd="2" destOrd="0" presId="urn:microsoft.com/office/officeart/2005/8/layout/hProcess3"/>
    <dgm:cxn modelId="{DA183DA9-6AC1-40FB-AB95-057F6603821B}" type="presParOf" srcId="{2C436537-8AC3-4216-91AE-F2D3701848C6}" destId="{7F6AFCF5-4E56-4BDB-9C2D-2BF4EB267916}" srcOrd="3" destOrd="0" presId="urn:microsoft.com/office/officeart/2005/8/layout/hProcess3"/>
    <dgm:cxn modelId="{B6A4F575-1CF1-40C5-9D69-F96543B9F087}" type="presParOf" srcId="{2C436537-8AC3-4216-91AE-F2D3701848C6}" destId="{0AC0CBA0-BDD9-4C17-85FD-0D9690428271}"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0CBA0-BDD9-4C17-85FD-0D9690428271}">
      <dsp:nvSpPr>
        <dsp:cNvPr id="0" name=""/>
        <dsp:cNvSpPr/>
      </dsp:nvSpPr>
      <dsp:spPr>
        <a:xfrm>
          <a:off x="0" y="55580"/>
          <a:ext cx="2239851" cy="295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0866E7-83C5-40DC-B0C3-873DADF16B67}">
      <dsp:nvSpPr>
        <dsp:cNvPr id="0" name=""/>
        <dsp:cNvSpPr/>
      </dsp:nvSpPr>
      <dsp:spPr>
        <a:xfrm>
          <a:off x="180675" y="765790"/>
          <a:ext cx="1835190" cy="147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b="1" kern="1200" dirty="0"/>
            <a:t>8-10 Showings With No Offers         OR ……</a:t>
          </a:r>
        </a:p>
      </dsp:txBody>
      <dsp:txXfrm>
        <a:off x="180675" y="765790"/>
        <a:ext cx="1835190" cy="1476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3408"/>
          </a:xfrm>
          <a:prstGeom prst="rect">
            <a:avLst/>
          </a:prstGeom>
        </p:spPr>
        <p:txBody>
          <a:bodyPr vert="horz" lIns="92482" tIns="46239" rIns="92482" bIns="46239" rtlCol="0"/>
          <a:lstStyle>
            <a:lvl1pPr algn="l">
              <a:defRPr sz="1200"/>
            </a:lvl1pPr>
          </a:lstStyle>
          <a:p>
            <a:endParaRPr lang="en-US"/>
          </a:p>
        </p:txBody>
      </p:sp>
      <p:sp>
        <p:nvSpPr>
          <p:cNvPr id="3" name="Date Placeholder 2"/>
          <p:cNvSpPr>
            <a:spLocks noGrp="1"/>
          </p:cNvSpPr>
          <p:nvPr>
            <p:ph type="dt" idx="1"/>
          </p:nvPr>
        </p:nvSpPr>
        <p:spPr>
          <a:xfrm>
            <a:off x="3936769" y="0"/>
            <a:ext cx="3011699" cy="463408"/>
          </a:xfrm>
          <a:prstGeom prst="rect">
            <a:avLst/>
          </a:prstGeom>
        </p:spPr>
        <p:txBody>
          <a:bodyPr vert="horz" lIns="92482" tIns="46239" rIns="92482" bIns="46239" rtlCol="0"/>
          <a:lstStyle>
            <a:lvl1pPr algn="r">
              <a:defRPr sz="1200"/>
            </a:lvl1pPr>
          </a:lstStyle>
          <a:p>
            <a:fld id="{EC13577B-6902-467D-A26C-08A0DD5E4E03}" type="datetimeFigureOut">
              <a:rPr lang="en-US" smtClean="0"/>
              <a:t>3/26/2026</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2" tIns="46239" rIns="92482" bIns="46239"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82" tIns="46239" rIns="92482" bIns="462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70"/>
            <a:ext cx="3011699" cy="463407"/>
          </a:xfrm>
          <a:prstGeom prst="rect">
            <a:avLst/>
          </a:prstGeom>
        </p:spPr>
        <p:txBody>
          <a:bodyPr vert="horz" lIns="92482" tIns="46239" rIns="92482" bIns="46239"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82" tIns="46239" rIns="92482" bIns="46239"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4</a:t>
            </a:fld>
            <a:endParaRPr lang="en-US"/>
          </a:p>
        </p:txBody>
      </p:sp>
    </p:spTree>
    <p:extLst>
      <p:ext uri="{BB962C8B-B14F-4D97-AF65-F5344CB8AC3E}">
        <p14:creationId xmlns:p14="http://schemas.microsoft.com/office/powerpoint/2010/main" val="176008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EEBAAA-29B5-4AF5-BC5F-7E580C29002D}"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5" name="Date Placeholder 4"/>
          <p:cNvSpPr>
            <a:spLocks noGrp="1"/>
          </p:cNvSpPr>
          <p:nvPr>
            <p:ph type="dt" sz="half" idx="10"/>
          </p:nvPr>
        </p:nvSpPr>
        <p:spPr/>
        <p:txBody>
          <a:bodyPr/>
          <a:lstStyle/>
          <a:p>
            <a:fld id="{8BEEBAAA-29B5-4AF5-BC5F-7E580C29002D}"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7" name="Date Placeholder 6"/>
          <p:cNvSpPr>
            <a:spLocks noGrp="1"/>
          </p:cNvSpPr>
          <p:nvPr>
            <p:ph type="dt" sz="half" idx="10"/>
          </p:nvPr>
        </p:nvSpPr>
        <p:spPr/>
        <p:txBody>
          <a:bodyPr/>
          <a:lstStyle/>
          <a:p>
            <a:fld id="{8BEEBAAA-29B5-4AF5-BC5F-7E580C29002D}" type="datetimeFigureOut">
              <a:rPr lang="en-US" smtClean="0"/>
              <a:t>3/26/2026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3/26/2026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3/26/2026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3/26/2026</a:t>
            </a:fld>
            <a:endParaRPr lang="en-US"/>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jp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a:t>HOME SELLING SYSTEM</a:t>
            </a:r>
          </a:p>
        </p:txBody>
      </p:sp>
      <p:sp>
        <p:nvSpPr>
          <p:cNvPr id="3" name="Subtitle 2"/>
          <p:cNvSpPr>
            <a:spLocks noGrp="1"/>
          </p:cNvSpPr>
          <p:nvPr>
            <p:ph type="subTitle" idx="1"/>
          </p:nvPr>
        </p:nvSpPr>
        <p:spPr>
          <a:xfrm>
            <a:off x="838200" y="4881093"/>
            <a:ext cx="6705601" cy="2975020"/>
          </a:xfrm>
        </p:spPr>
        <p:txBody>
          <a:bodyPr>
            <a:noAutofit/>
          </a:bodyPr>
          <a:lstStyle/>
          <a:p>
            <a:r>
              <a:rPr lang="en-US" sz="2400" b="1" dirty="0">
                <a:solidFill>
                  <a:srgbClr val="FFC000"/>
                </a:solidFill>
                <a:latin typeface="Arial Black" panose="020B0A04020102020204" pitchFamily="34" charset="0"/>
              </a:rPr>
              <a:t>Goal:  Maximize Your Homes Exposure And Sell Your Home ….. For the Most Money in the Shortest Time</a:t>
            </a:r>
          </a:p>
          <a:p>
            <a:endParaRPr lang="en-US" sz="2400" b="1" dirty="0">
              <a:solidFill>
                <a:srgbClr val="FFC000"/>
              </a:solidFill>
              <a:latin typeface="Arial Black" panose="020B0A040201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1633" y="304635"/>
            <a:ext cx="3180833" cy="1923410"/>
          </a:xfrm>
          <a:prstGeom prst="rect">
            <a:avLst/>
          </a:prstGeom>
        </p:spPr>
      </p:pic>
    </p:spTree>
    <p:extLst>
      <p:ext uri="{BB962C8B-B14F-4D97-AF65-F5344CB8AC3E}">
        <p14:creationId xmlns:p14="http://schemas.microsoft.com/office/powerpoint/2010/main" val="2471807738"/>
      </p:ext>
    </p:extLst>
  </p:cSld>
  <p:clrMapOvr>
    <a:masterClrMapping/>
  </p:clrMapOvr>
  <mc:AlternateContent xmlns:mc="http://schemas.openxmlformats.org/markup-compatibility/2006" xmlns:p14="http://schemas.microsoft.com/office/powerpoint/2010/main">
    <mc:Choice Requires="p14">
      <p:transition spd="slow" p14:dur="2000" advTm="16553"/>
    </mc:Choice>
    <mc:Fallback xmlns="">
      <p:transition spd="slow" advTm="165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COST OF OVERPRICING YOUR HOME</a:t>
            </a:r>
          </a:p>
        </p:txBody>
      </p:sp>
      <p:sp>
        <p:nvSpPr>
          <p:cNvPr id="3" name="Content Placeholder 2"/>
          <p:cNvSpPr>
            <a:spLocks noGrp="1"/>
          </p:cNvSpPr>
          <p:nvPr>
            <p:ph idx="1"/>
          </p:nvPr>
        </p:nvSpPr>
        <p:spPr>
          <a:xfrm>
            <a:off x="825322" y="1738648"/>
            <a:ext cx="10430813" cy="5119352"/>
          </a:xfrm>
        </p:spPr>
        <p:txBody>
          <a:bodyPr>
            <a:normAutofit fontScale="92500" lnSpcReduction="10000"/>
          </a:bodyPr>
          <a:lstStyle/>
          <a:p>
            <a:pPr algn="ctr"/>
            <a:r>
              <a:rPr lang="en-US" sz="2200" b="1" dirty="0">
                <a:solidFill>
                  <a:srgbClr val="FFC000"/>
                </a:solidFill>
              </a:rPr>
              <a:t>We could fly a plane over your house for $5,000 a day </a:t>
            </a:r>
          </a:p>
          <a:p>
            <a:pPr algn="ctr"/>
            <a:r>
              <a:rPr lang="en-US" sz="2200" b="1" dirty="0">
                <a:solidFill>
                  <a:srgbClr val="FFC000"/>
                </a:solidFill>
              </a:rPr>
              <a:t>but unless it is priced correctly, it will not sell!!</a:t>
            </a:r>
          </a:p>
          <a:p>
            <a:r>
              <a:rPr lang="en-US" b="1" dirty="0">
                <a:solidFill>
                  <a:schemeClr val="bg1"/>
                </a:solidFill>
              </a:rPr>
              <a:t>             *</a:t>
            </a:r>
            <a:r>
              <a:rPr lang="en-US" dirty="0">
                <a:solidFill>
                  <a:schemeClr val="bg1"/>
                </a:solidFill>
              </a:rPr>
              <a:t>  </a:t>
            </a:r>
            <a:r>
              <a:rPr lang="en-US" b="1" dirty="0">
                <a:solidFill>
                  <a:schemeClr val="bg1"/>
                </a:solidFill>
              </a:rPr>
              <a:t>You will lose the excitement that a new listing generates</a:t>
            </a:r>
          </a:p>
          <a:p>
            <a:r>
              <a:rPr lang="en-US" b="1" dirty="0">
                <a:solidFill>
                  <a:schemeClr val="bg1"/>
                </a:solidFill>
              </a:rPr>
              <a:t>             *  You will lose the most qualified applicants       </a:t>
            </a:r>
          </a:p>
          <a:p>
            <a:r>
              <a:rPr lang="en-US" b="1" dirty="0">
                <a:solidFill>
                  <a:schemeClr val="bg1"/>
                </a:solidFill>
              </a:rPr>
              <a:t>             *  It will make your competition look better</a:t>
            </a:r>
          </a:p>
          <a:p>
            <a:r>
              <a:rPr lang="en-US" b="1" dirty="0">
                <a:solidFill>
                  <a:schemeClr val="bg1"/>
                </a:solidFill>
              </a:rPr>
              <a:t>             *  Your home may become “stale” on the market or stigmatized</a:t>
            </a:r>
          </a:p>
          <a:p>
            <a:r>
              <a:rPr lang="en-US" b="1" dirty="0">
                <a:solidFill>
                  <a:schemeClr val="bg1"/>
                </a:solidFill>
              </a:rPr>
              <a:t>             *  You lose a strong negotiating position</a:t>
            </a:r>
          </a:p>
          <a:p>
            <a:r>
              <a:rPr lang="en-US" b="1" dirty="0">
                <a:solidFill>
                  <a:schemeClr val="bg1"/>
                </a:solidFill>
              </a:rPr>
              <a:t>             *  If you do get an offer you may lose the deal because the house may not appraise to that value</a:t>
            </a:r>
          </a:p>
          <a:p>
            <a:pPr algn="ctr"/>
            <a:r>
              <a:rPr lang="en-US" sz="1900" b="1" dirty="0">
                <a:solidFill>
                  <a:srgbClr val="FFC000"/>
                </a:solidFill>
              </a:rPr>
              <a:t>NO AMOUNT OF MARKETING CAN SELL AN OVERPRICED PROPERTY </a:t>
            </a:r>
            <a:r>
              <a:rPr lang="en-US" dirty="0">
                <a:solidFill>
                  <a:srgbClr val="FF0000"/>
                </a:solidFill>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6731" y="121770"/>
            <a:ext cx="1950720" cy="1179576"/>
          </a:xfrm>
          <a:prstGeom prst="rect">
            <a:avLst/>
          </a:prstGeom>
        </p:spPr>
      </p:pic>
    </p:spTree>
    <p:extLst>
      <p:ext uri="{BB962C8B-B14F-4D97-AF65-F5344CB8AC3E}">
        <p14:creationId xmlns:p14="http://schemas.microsoft.com/office/powerpoint/2010/main" val="1531532291"/>
      </p:ext>
    </p:extLst>
  </p:cSld>
  <p:clrMapOvr>
    <a:masterClrMapping/>
  </p:clrMapOvr>
  <mc:AlternateContent xmlns:mc="http://schemas.openxmlformats.org/markup-compatibility/2006" xmlns:p14="http://schemas.microsoft.com/office/powerpoint/2010/main">
    <mc:Choice Requires="p14">
      <p:transition p14:dur="10" advTm="1616"/>
    </mc:Choice>
    <mc:Fallback xmlns="">
      <p:transition advTm="161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Guidelines for a Price Reduction</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37075861"/>
              </p:ext>
            </p:extLst>
          </p:nvPr>
        </p:nvGraphicFramePr>
        <p:xfrm>
          <a:off x="838200" y="1825625"/>
          <a:ext cx="2239851" cy="3007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ight Arrow 10"/>
          <p:cNvSpPr/>
          <p:nvPr/>
        </p:nvSpPr>
        <p:spPr>
          <a:xfrm>
            <a:off x="3631842" y="1970468"/>
            <a:ext cx="2498502" cy="3065172"/>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b="1" dirty="0">
              <a:solidFill>
                <a:schemeClr val="tx1"/>
              </a:solidFill>
            </a:endParaRPr>
          </a:p>
          <a:p>
            <a:r>
              <a:rPr lang="en-US" b="1" dirty="0">
                <a:solidFill>
                  <a:schemeClr val="tx1"/>
                </a:solidFill>
              </a:rPr>
              <a:t>2 Weeks And No Showings</a:t>
            </a:r>
          </a:p>
          <a:p>
            <a:r>
              <a:rPr lang="en-US" b="1" dirty="0">
                <a:solidFill>
                  <a:schemeClr val="tx1"/>
                </a:solidFill>
              </a:rPr>
              <a:t>     THEN ……</a:t>
            </a:r>
          </a:p>
        </p:txBody>
      </p:sp>
      <p:sp>
        <p:nvSpPr>
          <p:cNvPr id="12" name="Right Arrow 11"/>
          <p:cNvSpPr/>
          <p:nvPr/>
        </p:nvSpPr>
        <p:spPr>
          <a:xfrm>
            <a:off x="6297768" y="1957589"/>
            <a:ext cx="2975021" cy="3065172"/>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b="1" dirty="0">
              <a:solidFill>
                <a:schemeClr val="tx1"/>
              </a:solidFill>
            </a:endParaRPr>
          </a:p>
          <a:p>
            <a:r>
              <a:rPr lang="en-US" b="1" dirty="0">
                <a:solidFill>
                  <a:schemeClr val="tx1"/>
                </a:solidFill>
              </a:rPr>
              <a:t>PRICE REDUCTION</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04764" y="121770"/>
            <a:ext cx="1950720" cy="1179576"/>
          </a:xfrm>
          <a:prstGeom prst="rect">
            <a:avLst/>
          </a:prstGeom>
        </p:spPr>
      </p:pic>
    </p:spTree>
    <p:extLst>
      <p:ext uri="{BB962C8B-B14F-4D97-AF65-F5344CB8AC3E}">
        <p14:creationId xmlns:p14="http://schemas.microsoft.com/office/powerpoint/2010/main" val="2090733893"/>
      </p:ext>
    </p:extLst>
  </p:cSld>
  <p:clrMapOvr>
    <a:masterClrMapping/>
  </p:clrMapOvr>
  <mc:AlternateContent xmlns:mc="http://schemas.openxmlformats.org/markup-compatibility/2006" xmlns:p14="http://schemas.microsoft.com/office/powerpoint/2010/main">
    <mc:Choice Requires="p14">
      <p:transition p14:dur="0" advTm="758"/>
    </mc:Choice>
    <mc:Fallback xmlns="">
      <p:transition advTm="75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082" y="65369"/>
            <a:ext cx="10749367" cy="1208868"/>
          </a:xfrm>
        </p:spPr>
        <p:txBody>
          <a:bodyPr>
            <a:normAutofit/>
          </a:bodyPr>
          <a:lstStyle/>
          <a:p>
            <a:r>
              <a:rPr lang="en-US" sz="4400" b="1" dirty="0"/>
              <a:t>UNIQUE SELLING PROPOSITION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8868" y="65369"/>
            <a:ext cx="1891058" cy="1143499"/>
          </a:xfrm>
          <a:prstGeom prst="rect">
            <a:avLst/>
          </a:prstGeom>
        </p:spPr>
      </p:pic>
      <p:sp>
        <p:nvSpPr>
          <p:cNvPr id="7" name="Rectangle 6"/>
          <p:cNvSpPr/>
          <p:nvPr/>
        </p:nvSpPr>
        <p:spPr>
          <a:xfrm>
            <a:off x="618082" y="1841903"/>
            <a:ext cx="9453966" cy="4373505"/>
          </a:xfrm>
          <a:prstGeom prst="rect">
            <a:avLst/>
          </a:prstGeom>
        </p:spPr>
        <p:txBody>
          <a:bodyPr wrap="square">
            <a:spAutoFit/>
          </a:bodyPr>
          <a:lstStyle/>
          <a:p>
            <a:pPr marR="0" lvl="0">
              <a:lnSpc>
                <a:spcPct val="107000"/>
              </a:lnSpc>
              <a:spcBef>
                <a:spcPts val="0"/>
              </a:spcBef>
              <a:spcAft>
                <a:spcPts val="0"/>
              </a:spcAf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Extreme Marketing </a:t>
            </a:r>
          </a:p>
          <a:p>
            <a:pPr marR="0" lvl="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Professional Photography, Virtual Tours, Multi-Media Advertising</a:t>
            </a:r>
          </a:p>
          <a:p>
            <a:pPr marR="0" lvl="0">
              <a:lnSpc>
                <a:spcPct val="107000"/>
              </a:lnSpc>
              <a:spcBef>
                <a:spcPts val="0"/>
              </a:spcBef>
              <a:spcAft>
                <a:spcPts val="0"/>
              </a:spcAf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Flexible and Competitive Commissions</a:t>
            </a:r>
          </a:p>
          <a:p>
            <a:pPr marR="0" lvl="1">
              <a:lnSpc>
                <a:spcPct val="107000"/>
              </a:lnSpc>
              <a:spcBef>
                <a:spcPts val="0"/>
              </a:spcBef>
              <a:spcAft>
                <a:spcPts val="0"/>
              </a:spcAf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Easy Exit Listing Agreements</a:t>
            </a:r>
          </a:p>
          <a:p>
            <a:pPr marR="0" lvl="0">
              <a:lnSpc>
                <a:spcPct val="107000"/>
              </a:lnSpc>
              <a:spcBef>
                <a:spcPts val="0"/>
              </a:spcBef>
              <a:spcAft>
                <a:spcPts val="0"/>
              </a:spcAf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Comprehensive Disclosure Package to Protect Seller Against Litigation </a:t>
            </a:r>
          </a:p>
          <a:p>
            <a:pPr marR="0" lvl="0">
              <a:lnSpc>
                <a:spcPct val="107000"/>
              </a:lnSpc>
              <a:spcBef>
                <a:spcPts val="0"/>
              </a:spcBef>
              <a:spcAft>
                <a:spcPts val="0"/>
              </a:spcAf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Errors &amp; Omissions Insurance Protection</a:t>
            </a:r>
          </a:p>
          <a:p>
            <a:pPr marR="0" lvl="1">
              <a:lnSpc>
                <a:spcPct val="107000"/>
              </a:lnSpc>
              <a:spcBef>
                <a:spcPts val="0"/>
              </a:spcBef>
              <a:spcAft>
                <a:spcPts val="0"/>
              </a:spcAf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$1,000,000 Brokerage Coverage</a:t>
            </a:r>
          </a:p>
          <a:p>
            <a:pPr marR="0" lvl="1">
              <a:lnSpc>
                <a:spcPct val="107000"/>
              </a:lnSpc>
              <a:spcBef>
                <a:spcPts val="0"/>
              </a:spcBef>
              <a:spcAft>
                <a:spcPts val="0"/>
              </a:spcAf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$50,000 Additional Seller’s Coverage</a:t>
            </a:r>
          </a:p>
          <a:p>
            <a:pPr marR="0" lvl="0">
              <a:lnSpc>
                <a:spcPct val="107000"/>
              </a:lnSpc>
              <a:spcBef>
                <a:spcPts val="0"/>
              </a:spcBef>
              <a:spcAft>
                <a:spcPts val="0"/>
              </a:spcAf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Weekly Communication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on Showings, Offers </a:t>
            </a:r>
          </a:p>
          <a:p>
            <a:pPr marR="0" lvl="0">
              <a:lnSpc>
                <a:spcPct val="107000"/>
              </a:lnSpc>
              <a:spcBef>
                <a:spcPts val="0"/>
              </a:spcBef>
              <a:spcAft>
                <a:spcPts val="0"/>
              </a:spcAf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and Neighborhood Market Activity</a:t>
            </a:r>
          </a:p>
          <a:p>
            <a:pPr marR="0" lvl="0">
              <a:lnSpc>
                <a:spcPct val="107000"/>
              </a:lnSpc>
              <a:spcBef>
                <a:spcPts val="0"/>
              </a:spcBef>
              <a:spcAft>
                <a:spcPts val="0"/>
              </a:spcAf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Platinum Quality Service Certification</a:t>
            </a:r>
          </a:p>
          <a:p>
            <a:pPr marR="0" lvl="0">
              <a:lnSpc>
                <a:spcPct val="107000"/>
              </a:lnSpc>
              <a:spcBef>
                <a:spcPts val="0"/>
              </a:spcBef>
              <a:spcAft>
                <a:spcPts val="0"/>
              </a:spcAf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Contractor Resources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for Repairs or Improvements</a:t>
            </a:r>
            <a:r>
              <a:rPr lang="en-US" sz="2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800"/>
              </a:spcAf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Home Staging    </a:t>
            </a:r>
            <a:endParaRPr lang="en-US" sz="20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217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4C78-1209-188C-C069-5E4D521DF1E0}"/>
              </a:ext>
            </a:extLst>
          </p:cNvPr>
          <p:cNvSpPr>
            <a:spLocks noGrp="1"/>
          </p:cNvSpPr>
          <p:nvPr>
            <p:ph type="title"/>
          </p:nvPr>
        </p:nvSpPr>
        <p:spPr>
          <a:xfrm>
            <a:off x="1099751" y="0"/>
            <a:ext cx="10995455" cy="1228436"/>
          </a:xfrm>
        </p:spPr>
        <p:txBody>
          <a:bodyPr>
            <a:normAutofit/>
          </a:bodyPr>
          <a:lstStyle/>
          <a:p>
            <a:r>
              <a:rPr lang="en-US" sz="4400" b="1" dirty="0"/>
              <a:t>COMPREHENSIVE D</a:t>
            </a:r>
            <a:r>
              <a:rPr lang="en-US" sz="4400" dirty="0"/>
              <a:t>I</a:t>
            </a:r>
            <a:r>
              <a:rPr lang="en-US" sz="4400" b="1" dirty="0"/>
              <a:t>SCLOSURE PACKAGE</a:t>
            </a:r>
          </a:p>
        </p:txBody>
      </p:sp>
      <p:sp>
        <p:nvSpPr>
          <p:cNvPr id="8" name="TextBox 7">
            <a:extLst>
              <a:ext uri="{FF2B5EF4-FFF2-40B4-BE49-F238E27FC236}">
                <a16:creationId xmlns:a16="http://schemas.microsoft.com/office/drawing/2014/main" id="{46019288-1FB0-B575-D0A9-11A6EEE2DC4C}"/>
              </a:ext>
            </a:extLst>
          </p:cNvPr>
          <p:cNvSpPr txBox="1"/>
          <p:nvPr/>
        </p:nvSpPr>
        <p:spPr>
          <a:xfrm>
            <a:off x="3047485" y="397798"/>
            <a:ext cx="6094970" cy="6432017"/>
          </a:xfrm>
          <a:prstGeom prst="rect">
            <a:avLst/>
          </a:prstGeom>
          <a:noFill/>
        </p:spPr>
        <p:txBody>
          <a:bodyPr wrap="square">
            <a:spAutoFit/>
          </a:bodyPr>
          <a:lstStyle/>
          <a:p>
            <a:pPr marL="530225" marR="0">
              <a:lnSpc>
                <a:spcPts val="1100"/>
              </a:lnSpc>
              <a:buNone/>
            </a:pPr>
            <a:endParaRPr lang="en-US" sz="1400" b="1" dirty="0">
              <a:effectLst/>
              <a:latin typeface="Times New Roman" panose="02020603050405020304" pitchFamily="18" charset="0"/>
              <a:ea typeface="Times New Roman" panose="02020603050405020304" pitchFamily="18" charset="0"/>
            </a:endParaRPr>
          </a:p>
          <a:p>
            <a:pPr marL="530225" marR="0">
              <a:lnSpc>
                <a:spcPts val="1100"/>
              </a:lnSpc>
              <a:buNone/>
            </a:pPr>
            <a:endParaRPr lang="en-US" sz="1400" b="1" dirty="0">
              <a:latin typeface="Times New Roman" panose="02020603050405020304" pitchFamily="18" charset="0"/>
              <a:ea typeface="Times New Roman" panose="02020603050405020304" pitchFamily="18" charset="0"/>
            </a:endParaRPr>
          </a:p>
          <a:p>
            <a:pPr marL="530225" marR="0">
              <a:lnSpc>
                <a:spcPts val="1100"/>
              </a:lnSpc>
              <a:buNone/>
            </a:pPr>
            <a:endParaRPr lang="en-US" sz="1400" b="1" dirty="0">
              <a:effectLst/>
              <a:latin typeface="Times New Roman" panose="02020603050405020304" pitchFamily="18" charset="0"/>
              <a:ea typeface="Times New Roman" panose="02020603050405020304" pitchFamily="18" charset="0"/>
            </a:endParaRPr>
          </a:p>
          <a:p>
            <a:pPr marL="530225" marR="0">
              <a:lnSpc>
                <a:spcPts val="1100"/>
              </a:lnSpc>
              <a:buNone/>
            </a:pPr>
            <a:endParaRPr lang="en-US" sz="1400" b="1" dirty="0">
              <a:latin typeface="Times New Roman" panose="02020603050405020304" pitchFamily="18" charset="0"/>
              <a:ea typeface="Times New Roman" panose="02020603050405020304" pitchFamily="18" charset="0"/>
            </a:endParaRPr>
          </a:p>
          <a:p>
            <a:pPr marL="530225" marR="0">
              <a:lnSpc>
                <a:spcPts val="1100"/>
              </a:lnSpc>
              <a:buNone/>
            </a:pPr>
            <a:endParaRPr lang="en-US" sz="1400" b="1" dirty="0">
              <a:effectLst/>
              <a:latin typeface="Times New Roman" panose="02020603050405020304" pitchFamily="18" charset="0"/>
              <a:ea typeface="Times New Roman" panose="02020603050405020304" pitchFamily="18" charset="0"/>
            </a:endParaRPr>
          </a:p>
          <a:p>
            <a:pPr marL="530225" marR="0">
              <a:lnSpc>
                <a:spcPts val="1100"/>
              </a:lnSpc>
              <a:buNone/>
            </a:pPr>
            <a:endParaRPr lang="en-US" sz="1400" b="1" dirty="0">
              <a:latin typeface="Times New Roman" panose="02020603050405020304" pitchFamily="18" charset="0"/>
              <a:ea typeface="Times New Roman" panose="02020603050405020304" pitchFamily="18" charset="0"/>
            </a:endParaRPr>
          </a:p>
          <a:p>
            <a:pPr marL="530225" marR="0">
              <a:lnSpc>
                <a:spcPts val="1100"/>
              </a:lnSpc>
              <a:buNone/>
            </a:pPr>
            <a:endParaRPr lang="en-US" sz="1400" b="1" dirty="0">
              <a:solidFill>
                <a:schemeClr val="bg1"/>
              </a:solidFill>
              <a:effectLst/>
              <a:latin typeface="Times New Roman" panose="02020603050405020304" pitchFamily="18" charset="0"/>
              <a:ea typeface="Times New Roman" panose="02020603050405020304" pitchFamily="18" charset="0"/>
            </a:endParaRPr>
          </a:p>
          <a:p>
            <a:pPr marL="530225" marR="0">
              <a:lnSpc>
                <a:spcPts val="1100"/>
              </a:lnSpc>
              <a:buNone/>
            </a:pPr>
            <a:r>
              <a:rPr lang="en-US" sz="1400" b="1" dirty="0">
                <a:solidFill>
                  <a:schemeClr val="bg1"/>
                </a:solidFill>
                <a:effectLst/>
                <a:latin typeface="Times New Roman" panose="02020603050405020304" pitchFamily="18" charset="0"/>
                <a:ea typeface="Times New Roman" panose="02020603050405020304" pitchFamily="18" charset="0"/>
              </a:rPr>
              <a:t>THIRD PARTY DOCUMENTS </a:t>
            </a:r>
            <a:endParaRPr lang="en-US" sz="10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Preliminary Title Report</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(Escrow)</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Termite Report</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(Escrow)</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Natural Hazards Disclosure Report</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Disclosure Source (Escrow)</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Natural Hazard Disclosure Statement</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(Escrow)</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Homeowner’s Association (HOA) Documents</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(Escrow)</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Page 17 RPA </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(Completed by Escrow)</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NHD Receipt Acknowledgement </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(Escrow)</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CRES Advantage Home Warranty Plan Booklet</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Pages (PDF File)</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Homeowner’s Combined Information Guides</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(Fidelity – 2020 Edition) (PDF File)</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ts val="1100"/>
              </a:lnSpc>
              <a:buFont typeface="Courier New" panose="02070309020205020404" pitchFamily="49" charset="0"/>
              <a:buChar char="o"/>
            </a:pPr>
            <a:r>
              <a:rPr lang="en-US" sz="900" dirty="0">
                <a:solidFill>
                  <a:schemeClr val="bg1"/>
                </a:solidFill>
                <a:effectLst/>
                <a:latin typeface="Times New Roman" panose="02020603050405020304" pitchFamily="18" charset="0"/>
                <a:ea typeface="Times New Roman" panose="02020603050405020304" pitchFamily="18" charset="0"/>
              </a:rPr>
              <a:t>Residential Earthquake Risk Disclosure Statement – 1 Page</a:t>
            </a:r>
            <a:endParaRPr lang="en-US" sz="1000" dirty="0">
              <a:solidFill>
                <a:schemeClr val="bg1"/>
              </a:solidFill>
              <a:effectLst/>
              <a:latin typeface="Times New Roman" panose="02020603050405020304" pitchFamily="18" charset="0"/>
              <a:ea typeface="Times New Roman" panose="02020603050405020304" pitchFamily="18" charset="0"/>
            </a:endParaRPr>
          </a:p>
          <a:p>
            <a:pPr marL="742950" marR="0" lvl="1" indent="-285750">
              <a:lnSpc>
                <a:spcPts val="1100"/>
              </a:lnSpc>
              <a:buFont typeface="Courier New" panose="02070309020205020404" pitchFamily="49" charset="0"/>
              <a:buChar char="o"/>
            </a:pPr>
            <a:r>
              <a:rPr lang="en-US" sz="900" dirty="0">
                <a:solidFill>
                  <a:schemeClr val="bg1"/>
                </a:solidFill>
                <a:effectLst/>
                <a:latin typeface="Times New Roman" panose="02020603050405020304" pitchFamily="18" charset="0"/>
                <a:ea typeface="Times New Roman" panose="02020603050405020304" pitchFamily="18" charset="0"/>
              </a:rPr>
              <a:t>Consumer Information Acknowledgement – 1 Page</a:t>
            </a:r>
            <a:endParaRPr lang="en-US" sz="1000" dirty="0">
              <a:solidFill>
                <a:schemeClr val="bg1"/>
              </a:solidFill>
              <a:effectLst/>
              <a:latin typeface="Times New Roman" panose="02020603050405020304" pitchFamily="18" charset="0"/>
              <a:ea typeface="Times New Roman" panose="02020603050405020304" pitchFamily="18" charset="0"/>
            </a:endParaRPr>
          </a:p>
          <a:p>
            <a:pPr marL="742950" marR="0" lvl="1" indent="-285750">
              <a:lnSpc>
                <a:spcPts val="1100"/>
              </a:lnSpc>
              <a:buFont typeface="Courier New" panose="02070309020205020404" pitchFamily="49" charset="0"/>
              <a:buChar char="o"/>
            </a:pPr>
            <a:r>
              <a:rPr lang="en-US" sz="900" dirty="0">
                <a:solidFill>
                  <a:schemeClr val="bg1"/>
                </a:solidFill>
                <a:effectLst/>
                <a:latin typeface="Times New Roman" panose="02020603050405020304" pitchFamily="18" charset="0"/>
                <a:ea typeface="Times New Roman" panose="02020603050405020304" pitchFamily="18" charset="0"/>
              </a:rPr>
              <a:t>What Is Your Home Energy Rating – 1 Page</a:t>
            </a:r>
            <a:endParaRPr lang="en-US" sz="1000" dirty="0">
              <a:solidFill>
                <a:schemeClr val="bg1"/>
              </a:solidFill>
              <a:effectLst/>
              <a:latin typeface="Times New Roman" panose="02020603050405020304" pitchFamily="18" charset="0"/>
              <a:ea typeface="Times New Roman" panose="02020603050405020304" pitchFamily="18" charset="0"/>
            </a:endParaRPr>
          </a:p>
          <a:p>
            <a:pPr marL="0" marR="0">
              <a:lnSpc>
                <a:spcPts val="1100"/>
              </a:lnSpc>
              <a:buNone/>
            </a:pPr>
            <a:r>
              <a:rPr lang="en-US" sz="900" dirty="0">
                <a:solidFill>
                  <a:schemeClr val="bg1"/>
                </a:solidFill>
                <a:effectLst/>
                <a:latin typeface="Times New Roman" panose="02020603050405020304" pitchFamily="18" charset="0"/>
                <a:ea typeface="Times New Roman" panose="02020603050405020304" pitchFamily="18" charset="0"/>
              </a:rPr>
              <a:t> </a:t>
            </a:r>
            <a:endParaRPr lang="en-US" sz="1000" dirty="0">
              <a:solidFill>
                <a:schemeClr val="bg1"/>
              </a:solidFill>
              <a:effectLst/>
              <a:latin typeface="Times New Roman" panose="02020603050405020304" pitchFamily="18" charset="0"/>
              <a:ea typeface="Times New Roman" panose="02020603050405020304" pitchFamily="18" charset="0"/>
            </a:endParaRPr>
          </a:p>
          <a:p>
            <a:pPr marL="530225" marR="0">
              <a:lnSpc>
                <a:spcPts val="1100"/>
              </a:lnSpc>
              <a:buNone/>
            </a:pPr>
            <a:r>
              <a:rPr lang="en-US" sz="1100" b="1" dirty="0">
                <a:solidFill>
                  <a:schemeClr val="bg1"/>
                </a:solidFill>
                <a:effectLst/>
                <a:latin typeface="Times New Roman" panose="02020603050405020304" pitchFamily="18" charset="0"/>
                <a:ea typeface="Times New Roman" panose="02020603050405020304" pitchFamily="18" charset="0"/>
              </a:rPr>
              <a:t>	 </a:t>
            </a:r>
            <a:r>
              <a:rPr lang="en-US" sz="1400" b="1" dirty="0">
                <a:solidFill>
                  <a:schemeClr val="bg1"/>
                </a:solidFill>
                <a:effectLst/>
                <a:latin typeface="Times New Roman" panose="02020603050405020304" pitchFamily="18" charset="0"/>
                <a:ea typeface="Times New Roman" panose="02020603050405020304" pitchFamily="18" charset="0"/>
              </a:rPr>
              <a:t>LISTING DOCUMENTS</a:t>
            </a:r>
            <a:endParaRPr lang="en-US" sz="1000" dirty="0">
              <a:solidFill>
                <a:schemeClr val="bg1"/>
              </a:solidFill>
              <a:effectLst/>
              <a:latin typeface="Times New Roman" panose="02020603050405020304" pitchFamily="18" charset="0"/>
              <a:ea typeface="Times New Roman" panose="02020603050405020304" pitchFamily="18" charset="0"/>
            </a:endParaRPr>
          </a:p>
          <a:p>
            <a:pPr marL="971550" marR="0">
              <a:lnSpc>
                <a:spcPts val="1100"/>
              </a:lnSpc>
              <a:buNone/>
            </a:pPr>
            <a:r>
              <a:rPr lang="en-US" sz="1100" dirty="0">
                <a:solidFill>
                  <a:schemeClr val="bg1"/>
                </a:solidFill>
                <a:effectLst/>
                <a:latin typeface="Times New Roman" panose="02020603050405020304" pitchFamily="18" charset="0"/>
                <a:ea typeface="Times New Roman" panose="02020603050405020304" pitchFamily="18" charset="0"/>
              </a:rPr>
              <a:t>□</a:t>
            </a:r>
            <a:r>
              <a:rPr lang="en-US" sz="900" dirty="0">
                <a:solidFill>
                  <a:schemeClr val="bg1"/>
                </a:solidFill>
                <a:effectLst/>
                <a:latin typeface="Times New Roman" panose="02020603050405020304" pitchFamily="18" charset="0"/>
                <a:ea typeface="Times New Roman" panose="02020603050405020304" pitchFamily="18" charset="0"/>
              </a:rPr>
              <a:t>     </a:t>
            </a:r>
            <a:r>
              <a:rPr lang="en-US" sz="900" b="1" dirty="0">
                <a:solidFill>
                  <a:schemeClr val="bg1"/>
                </a:solidFill>
                <a:effectLst/>
                <a:latin typeface="Times New Roman" panose="02020603050405020304" pitchFamily="18" charset="0"/>
                <a:ea typeface="Times New Roman" panose="02020603050405020304" pitchFamily="18" charset="0"/>
              </a:rPr>
              <a:t>RLA</a:t>
            </a:r>
            <a:r>
              <a:rPr lang="en-US" sz="900" dirty="0">
                <a:solidFill>
                  <a:schemeClr val="bg1"/>
                </a:solidFill>
                <a:effectLst/>
                <a:latin typeface="Times New Roman" panose="02020603050405020304" pitchFamily="18" charset="0"/>
                <a:ea typeface="Times New Roman" panose="02020603050405020304" pitchFamily="18" charset="0"/>
              </a:rPr>
              <a:t> (Revised 12/25) – 7 Pages - Residential Listing Agreement </a:t>
            </a:r>
            <a:endParaRPr lang="en-US" sz="10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AD</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06/24) – 2 Pages - Disclosure RE Agency Selling Firm to Buyer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06/25) – 2 Pages - Seller’s Advisory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KLA</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05/23) – 1 Page – Key Safe/Lockbox Addendum/Tenant Permission to Access Property</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BCA</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06/25) – 2 Pages - Broker Compensation Advisory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MLSA</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12/25) – 3 Pages - Multiple Listing Service Addendum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MT-LA</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(Revised 06/25) – 1 Page - Modification of Terms</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200150" marR="0">
              <a:lnSpc>
                <a:spcPts val="1100"/>
              </a:lnSpc>
              <a:buNone/>
            </a:pPr>
            <a:r>
              <a:rPr lang="en-US" sz="900" dirty="0">
                <a:solidFill>
                  <a:schemeClr val="bg1"/>
                </a:solidFill>
                <a:effectLst/>
                <a:latin typeface="Times New Roman" panose="02020603050405020304" pitchFamily="18" charset="0"/>
                <a:ea typeface="Times New Roman" panose="02020603050405020304" pitchFamily="18" charset="0"/>
              </a:rPr>
              <a:t> </a:t>
            </a:r>
            <a:endParaRPr lang="en-US" sz="1000" dirty="0">
              <a:solidFill>
                <a:schemeClr val="bg1"/>
              </a:solidFill>
              <a:effectLst/>
              <a:latin typeface="Times New Roman" panose="02020603050405020304" pitchFamily="18" charset="0"/>
              <a:ea typeface="Times New Roman" panose="02020603050405020304" pitchFamily="18" charset="0"/>
            </a:endParaRPr>
          </a:p>
          <a:p>
            <a:pPr marL="971550" marR="0">
              <a:lnSpc>
                <a:spcPts val="1100"/>
              </a:lnSpc>
              <a:buNone/>
            </a:pPr>
            <a:r>
              <a:rPr lang="en-US" sz="1400" b="1" dirty="0">
                <a:solidFill>
                  <a:schemeClr val="bg1"/>
                </a:solidFill>
                <a:effectLst/>
                <a:latin typeface="Times New Roman" panose="02020603050405020304" pitchFamily="18" charset="0"/>
                <a:ea typeface="Times New Roman" panose="02020603050405020304" pitchFamily="18" charset="0"/>
              </a:rPr>
              <a:t>PURCHASE DOCUMENTS</a:t>
            </a:r>
            <a:endParaRPr lang="en-US" sz="10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RPA-CA</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12/25) – 17 Pages - Residential Purchase Agreement and Joint Escrow Instructions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FRR-PA</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10/25) – 1 Page - Federal Reporting Requirements Purchasing Addendum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BIA</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06/25) – 2 Pages - Buyer’s Investigation Advisory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PRBS</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06/25) – 2 Pages</a:t>
            </a: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Possible Representation of More than One Buyer or Seller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FHDA</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12/24) – 2 Pages - Fair Housing and Discrimination Advisory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BHIA</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06/24) - 1 Page - Buyer Homeowners’ Insurance Advisory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WFA</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06/25) - 1 Page - Wire Fraud and Electronic Funds Transfer Advisory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CCPA</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12/22) – 1 Page California Consumer Privacy Act Advisory</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BRBA</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12/25) – 2 Pages Buyer Representation and Broker Compensation Agreement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200150" marR="0">
              <a:lnSpc>
                <a:spcPts val="1100"/>
              </a:lnSpc>
              <a:buNone/>
            </a:pPr>
            <a:r>
              <a:rPr lang="en-US" sz="900" dirty="0">
                <a:solidFill>
                  <a:schemeClr val="bg1"/>
                </a:solidFill>
                <a:effectLst/>
                <a:latin typeface="Times New Roman" panose="02020603050405020304" pitchFamily="18" charset="0"/>
                <a:ea typeface="Times New Roman" panose="02020603050405020304" pitchFamily="18" charset="0"/>
              </a:rPr>
              <a:t> </a:t>
            </a:r>
            <a:endParaRPr lang="en-US" sz="1000" dirty="0">
              <a:solidFill>
                <a:schemeClr val="bg1"/>
              </a:solidFill>
              <a:effectLst/>
              <a:latin typeface="Times New Roman" panose="02020603050405020304" pitchFamily="18" charset="0"/>
              <a:ea typeface="Times New Roman" panose="02020603050405020304" pitchFamily="18" charset="0"/>
            </a:endParaRPr>
          </a:p>
          <a:p>
            <a:pPr marL="530225" marR="0">
              <a:lnSpc>
                <a:spcPts val="1100"/>
              </a:lnSpc>
              <a:buNone/>
            </a:pPr>
            <a:r>
              <a:rPr lang="en-US" sz="1400" b="1" dirty="0">
                <a:solidFill>
                  <a:schemeClr val="bg1"/>
                </a:solidFill>
                <a:effectLst/>
                <a:latin typeface="Times New Roman" panose="02020603050405020304" pitchFamily="18" charset="0"/>
                <a:ea typeface="Times New Roman" panose="02020603050405020304" pitchFamily="18" charset="0"/>
              </a:rPr>
              <a:t>          COUNTER OFFERS</a:t>
            </a:r>
            <a:endParaRPr lang="en-US" sz="10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BCO</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12/25) – 1 Page Buyer’s Counter Offer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SCO</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12/24) – 2 Pages Seller’s CO</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ts val="1100"/>
              </a:lnSpc>
              <a:buFont typeface="Courier New" panose="02070309020205020404" pitchFamily="49" charset="0"/>
              <a:buChar char="o"/>
            </a:pPr>
            <a:r>
              <a:rPr lang="en-US" sz="900" b="1" dirty="0">
                <a:solidFill>
                  <a:schemeClr val="bg1"/>
                </a:solidFill>
                <a:effectLst/>
                <a:latin typeface="Times New Roman" panose="02020603050405020304" pitchFamily="18" charset="0"/>
                <a:ea typeface="Times New Roman" panose="02020603050405020304" pitchFamily="18" charset="0"/>
              </a:rPr>
              <a:t>ADM</a:t>
            </a:r>
            <a:r>
              <a:rPr lang="en-US" sz="900" dirty="0">
                <a:solidFill>
                  <a:schemeClr val="bg1"/>
                </a:solidFill>
                <a:effectLst/>
                <a:latin typeface="Times New Roman" panose="02020603050405020304" pitchFamily="18" charset="0"/>
                <a:ea typeface="Times New Roman" panose="02020603050405020304" pitchFamily="18" charset="0"/>
              </a:rPr>
              <a:t> (Revised 06/25) - 1 Page Addendum </a:t>
            </a:r>
            <a:endParaRPr lang="en-US" sz="1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312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06C7-CCA1-AC52-9B54-22D00A443E2C}"/>
              </a:ext>
            </a:extLst>
          </p:cNvPr>
          <p:cNvSpPr>
            <a:spLocks noGrp="1"/>
          </p:cNvSpPr>
          <p:nvPr>
            <p:ph type="title"/>
          </p:nvPr>
        </p:nvSpPr>
        <p:spPr>
          <a:xfrm>
            <a:off x="994719" y="1"/>
            <a:ext cx="10707129" cy="1228436"/>
          </a:xfrm>
        </p:spPr>
        <p:txBody>
          <a:bodyPr>
            <a:normAutofit/>
          </a:bodyPr>
          <a:lstStyle/>
          <a:p>
            <a:r>
              <a:rPr lang="en-US" sz="4400" b="1" dirty="0"/>
              <a:t>COMPREHENSIVE DISCLOSURE PACKAGE</a:t>
            </a:r>
          </a:p>
        </p:txBody>
      </p:sp>
      <p:sp>
        <p:nvSpPr>
          <p:cNvPr id="4" name="TextBox 3">
            <a:extLst>
              <a:ext uri="{FF2B5EF4-FFF2-40B4-BE49-F238E27FC236}">
                <a16:creationId xmlns:a16="http://schemas.microsoft.com/office/drawing/2014/main" id="{2DB7D551-AB20-C4F1-3991-7B9D6E64C6BC}"/>
              </a:ext>
            </a:extLst>
          </p:cNvPr>
          <p:cNvSpPr txBox="1"/>
          <p:nvPr/>
        </p:nvSpPr>
        <p:spPr>
          <a:xfrm>
            <a:off x="3047485" y="609394"/>
            <a:ext cx="6094970" cy="6008824"/>
          </a:xfrm>
          <a:prstGeom prst="rect">
            <a:avLst/>
          </a:prstGeom>
          <a:noFill/>
        </p:spPr>
        <p:txBody>
          <a:bodyPr wrap="square">
            <a:spAutoFit/>
          </a:bodyPr>
          <a:lstStyle/>
          <a:p>
            <a:pPr marL="530225" marR="0">
              <a:lnSpc>
                <a:spcPts val="1100"/>
              </a:lnSpc>
              <a:buNone/>
            </a:pPr>
            <a:endParaRPr lang="en-US" sz="1400" b="1" dirty="0">
              <a:effectLst/>
              <a:latin typeface="Times New Roman" panose="02020603050405020304" pitchFamily="18" charset="0"/>
              <a:ea typeface="Times New Roman" panose="02020603050405020304" pitchFamily="18" charset="0"/>
            </a:endParaRPr>
          </a:p>
          <a:p>
            <a:pPr marL="530225" marR="0">
              <a:lnSpc>
                <a:spcPts val="1100"/>
              </a:lnSpc>
              <a:buNone/>
            </a:pPr>
            <a:endParaRPr lang="en-US" sz="1400" b="1" dirty="0">
              <a:latin typeface="Times New Roman" panose="02020603050405020304" pitchFamily="18" charset="0"/>
              <a:ea typeface="Times New Roman" panose="02020603050405020304" pitchFamily="18" charset="0"/>
            </a:endParaRPr>
          </a:p>
          <a:p>
            <a:pPr marL="530225" marR="0">
              <a:lnSpc>
                <a:spcPts val="1100"/>
              </a:lnSpc>
              <a:buNone/>
            </a:pPr>
            <a:endParaRPr lang="en-US" sz="1400" b="1" dirty="0">
              <a:effectLst/>
              <a:latin typeface="Times New Roman" panose="02020603050405020304" pitchFamily="18" charset="0"/>
              <a:ea typeface="Times New Roman" panose="02020603050405020304" pitchFamily="18" charset="0"/>
            </a:endParaRPr>
          </a:p>
          <a:p>
            <a:pPr marL="530225" marR="0">
              <a:lnSpc>
                <a:spcPts val="1100"/>
              </a:lnSpc>
              <a:buNone/>
            </a:pPr>
            <a:endParaRPr lang="en-US" sz="1400" b="1" dirty="0">
              <a:latin typeface="Times New Roman" panose="02020603050405020304" pitchFamily="18" charset="0"/>
              <a:ea typeface="Times New Roman" panose="02020603050405020304" pitchFamily="18" charset="0"/>
            </a:endParaRPr>
          </a:p>
          <a:p>
            <a:pPr marL="530225" marR="0">
              <a:lnSpc>
                <a:spcPts val="1100"/>
              </a:lnSpc>
              <a:buNone/>
            </a:pPr>
            <a:endParaRPr lang="en-US" sz="1400" b="1" dirty="0">
              <a:effectLst/>
              <a:latin typeface="Times New Roman" panose="02020603050405020304" pitchFamily="18" charset="0"/>
              <a:ea typeface="Times New Roman" panose="02020603050405020304" pitchFamily="18" charset="0"/>
            </a:endParaRPr>
          </a:p>
          <a:p>
            <a:pPr marL="530225" marR="0">
              <a:lnSpc>
                <a:spcPts val="1100"/>
              </a:lnSpc>
              <a:buNone/>
            </a:pPr>
            <a:endParaRPr lang="en-US" sz="1400" b="1" dirty="0">
              <a:latin typeface="Times New Roman" panose="02020603050405020304" pitchFamily="18" charset="0"/>
              <a:ea typeface="Times New Roman" panose="02020603050405020304" pitchFamily="18" charset="0"/>
            </a:endParaRPr>
          </a:p>
          <a:p>
            <a:pPr marL="530225" marR="0">
              <a:lnSpc>
                <a:spcPts val="1100"/>
              </a:lnSpc>
              <a:buNone/>
            </a:pPr>
            <a:endParaRPr lang="en-US" sz="1400" b="1" dirty="0">
              <a:effectLst/>
              <a:latin typeface="Times New Roman" panose="02020603050405020304" pitchFamily="18" charset="0"/>
              <a:ea typeface="Times New Roman" panose="02020603050405020304" pitchFamily="18" charset="0"/>
            </a:endParaRPr>
          </a:p>
          <a:p>
            <a:pPr marL="530225" marR="0">
              <a:lnSpc>
                <a:spcPts val="1100"/>
              </a:lnSpc>
              <a:buNone/>
            </a:pPr>
            <a:r>
              <a:rPr lang="en-US" sz="1400" b="1" dirty="0">
                <a:solidFill>
                  <a:schemeClr val="bg1"/>
                </a:solidFill>
                <a:effectLst/>
                <a:latin typeface="Times New Roman" panose="02020603050405020304" pitchFamily="18" charset="0"/>
                <a:ea typeface="Times New Roman" panose="02020603050405020304" pitchFamily="18" charset="0"/>
              </a:rPr>
              <a:t>DISCLOSURE DOCUMENTS</a:t>
            </a:r>
            <a:endParaRPr lang="en-US" sz="10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AVID – Listing Agent</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06/24) – 3 Pages - Agent Visual Inspection Disclosure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AVID – Selling Agent</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06/24) – 3 Pages - Agent Visual Inspection Disclosure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BHAA</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06/24) – 2 Pages - Buyers Homeowners’ Association Advisory</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BHIA (Revised 06/24) </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 Page</a:t>
            </a: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Buyers Homeowners’ Insurance Advisory</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Buyer and Seller Disclosure Notice</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1 Page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CLUE Report Waiver</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1 Page</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Current Property Insurance Statement</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1 Page</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DIA</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12/25) – 3 Pages - Disclosure Information Advisory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HID</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12/25) – 1 Page - For Your Protection:  Get a Home Inspection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LPD</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12/24) – 2 Pages</a:t>
            </a: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Lead-Based Paint and Lead-Based Paint Hazards Disclosure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MCA</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06/24) - 2 Pages - Market Conditions Advisory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Orange County Local Area Disclosures</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04/18) - 5 Pages</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Possession/Early Entry Prior to Close of Escrow</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1 Page</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Property Permit Disclosure</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1 Page</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Property Profile Report </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 Page</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PSD</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06/23) – 1 Page Parking and Storage Disclosure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SBSA</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06/24) - 15 pages - Statewide Buyer &amp; Seller Advisory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SFLS</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12/24) – 1 Page - Square Footage and Lot Size Advisory and Disclosure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SPQ</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12/25) – 4 Pages – Seller Property Questionnaire</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ts val="1100"/>
              </a:lnSpc>
              <a:buFont typeface="Courier New" panose="02070309020205020404" pitchFamily="49" charset="0"/>
              <a:buChar char="o"/>
            </a:pPr>
            <a:r>
              <a:rPr lang="en-US" sz="900" b="1" dirty="0">
                <a:solidFill>
                  <a:schemeClr val="bg1"/>
                </a:solidFill>
                <a:effectLst/>
                <a:latin typeface="Times New Roman" panose="02020603050405020304" pitchFamily="18" charset="0"/>
                <a:ea typeface="Times New Roman" panose="02020603050405020304" pitchFamily="18" charset="0"/>
              </a:rPr>
              <a:t>ADM</a:t>
            </a:r>
            <a:r>
              <a:rPr lang="en-US" sz="900" dirty="0">
                <a:solidFill>
                  <a:schemeClr val="bg1"/>
                </a:solidFill>
                <a:effectLst/>
                <a:latin typeface="Times New Roman" panose="02020603050405020304" pitchFamily="18" charset="0"/>
                <a:ea typeface="Times New Roman" panose="02020603050405020304" pitchFamily="18" charset="0"/>
              </a:rPr>
              <a:t> (Revised 06/25) – 1 Page - Addendum</a:t>
            </a:r>
            <a:endParaRPr lang="en-US" sz="10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SPT</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(06/25) – 1 Page - Notice of Your Supplemental Property Tax Bill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Tax Roll Disclosure</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Consumer’s Title Company – 2 Pages</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TDS</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06/24) – 3 Pages - Real Estate Transfer Disclosure Statement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Termite Inspection Waiver</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1 Page</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WCMD</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06/24) – 2 Pages - Water Conserving Plumbing Fixtures and CO Detector Advisory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WFDA</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12/25) – 2 Pages - Wildfire Disaster Advisory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WHSD</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12/23) – 1 Page - Water Heater and Smoke Detector Statement of Compliance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30225" marR="0">
              <a:lnSpc>
                <a:spcPts val="1100"/>
              </a:lnSpc>
              <a:buNone/>
            </a:pPr>
            <a:r>
              <a:rPr lang="en-US" sz="900" dirty="0">
                <a:solidFill>
                  <a:schemeClr val="bg1"/>
                </a:solidFill>
                <a:effectLst/>
                <a:latin typeface="Times New Roman" panose="02020603050405020304" pitchFamily="18" charset="0"/>
                <a:ea typeface="Times New Roman" panose="02020603050405020304" pitchFamily="18" charset="0"/>
              </a:rPr>
              <a:t> </a:t>
            </a:r>
            <a:endParaRPr lang="en-US" sz="10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RR</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12/23) – 1 Page - Request For Repair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RRRR</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06/22) – 2 Pages - Seller’s Response and Buyer Reply to Request For Repair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CR</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06/24) – 1 Page - Buyer Contingency Removal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200150" marR="0">
              <a:lnSpc>
                <a:spcPts val="1100"/>
              </a:lnSpc>
              <a:buNone/>
            </a:pPr>
            <a:r>
              <a:rPr lang="en-US" sz="900" dirty="0">
                <a:solidFill>
                  <a:schemeClr val="bg1"/>
                </a:solidFill>
                <a:effectLst/>
                <a:latin typeface="Times New Roman" panose="02020603050405020304" pitchFamily="18" charset="0"/>
                <a:ea typeface="Times New Roman" panose="02020603050405020304" pitchFamily="18" charset="0"/>
              </a:rPr>
              <a:t> </a:t>
            </a:r>
            <a:endParaRPr lang="en-US" sz="10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VP</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(Revised 06/24) – 1 Page - Verification of Property Condition </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ts val="1100"/>
              </a:lnSpc>
              <a:buFont typeface="Symbol" panose="05050102010706020507" pitchFamily="18" charset="2"/>
              <a:buChar char=""/>
            </a:pPr>
            <a:r>
              <a:rPr lang="en-US" sz="9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Receipt for Keys and Remote Controls</a:t>
            </a:r>
            <a:r>
              <a:rPr lang="en-US"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(Provided at COE) – 1 Page</a:t>
            </a:r>
            <a:endParaRPr lang="en-US"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2523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4978" y="0"/>
            <a:ext cx="10749367" cy="1208868"/>
          </a:xfrm>
        </p:spPr>
        <p:txBody>
          <a:bodyPr/>
          <a:lstStyle/>
          <a:p>
            <a:r>
              <a:rPr lang="en-US" dirty="0"/>
              <a:t>RECOMMENDATIONS AND REVIEWS</a:t>
            </a:r>
          </a:p>
        </p:txBody>
      </p:sp>
      <p:sp>
        <p:nvSpPr>
          <p:cNvPr id="4" name="Rectangle 3"/>
          <p:cNvSpPr/>
          <p:nvPr/>
        </p:nvSpPr>
        <p:spPr>
          <a:xfrm>
            <a:off x="425003" y="-11315036"/>
            <a:ext cx="11449318" cy="19005203"/>
          </a:xfrm>
          <a:prstGeom prst="rect">
            <a:avLst/>
          </a:prstGeom>
        </p:spPr>
        <p:txBody>
          <a:bodyPr wrap="square">
            <a:spAutoFit/>
          </a:bodyPr>
          <a:lstStyle/>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r>
              <a:rPr lang="en-US" sz="2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L Smith, Mission Viejo, CA</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Summit Real Estate Group did an outstanding job staging and marketing my home, bringing multiple offers and selling at one of the highest prices in my community.  They kept me continually updated during the entire process, went above and beyond coordinating repair issues with my HOA and helped me with my Prop 60 tax basis transfer as I was transitioning to a 55+ Retirement Community.  I would highly recommend them to anyone!</a:t>
            </a:r>
          </a:p>
          <a:p>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2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D </a:t>
            </a:r>
            <a:r>
              <a:rPr lang="en-US" sz="20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Goettling</a:t>
            </a:r>
            <a:r>
              <a:rPr lang="en-US" sz="2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Orange County, CA </a:t>
            </a: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Paul Dinkel is one the very best real estate professionals I have ever worked with in my 26+ years experience. His attention to the details and care for his clients before, during and after the transaction is completed is second to none. Paul would be a wise choice in choosing a true expert to help you with buying or selling your first or next home. A professional and genuine nice guy!! I could have chosen any professional in the field and chose Paul to sell my own home, which he did in a matter of days over Easter no doubt!</a:t>
            </a:r>
          </a:p>
          <a:p>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20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L Chapin, Laguna Niguel, CA</a:t>
            </a: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Paul and I have known each other for several years. I know him to be a man of integrity and a professional agent who has assisted and advised me on real estate matters over the years. Paul has worked Southern California for many years and possesses vast knowledge of the areas. He can truly sell a listing and assist anyone with their home purchase. Put your trust in Paul and be assured of an excellent outcome.</a:t>
            </a: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b="1" dirty="0">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3262" y="157267"/>
            <a:ext cx="1739082" cy="1051601"/>
          </a:xfrm>
          <a:prstGeom prst="rect">
            <a:avLst/>
          </a:prstGeom>
        </p:spPr>
      </p:pic>
    </p:spTree>
    <p:extLst>
      <p:ext uri="{BB962C8B-B14F-4D97-AF65-F5344CB8AC3E}">
        <p14:creationId xmlns:p14="http://schemas.microsoft.com/office/powerpoint/2010/main" val="1458491000"/>
      </p:ext>
    </p:extLst>
  </p:cSld>
  <p:clrMapOvr>
    <a:masterClrMapping/>
  </p:clrMapOvr>
  <mc:AlternateContent xmlns:mc="http://schemas.openxmlformats.org/markup-compatibility/2006" xmlns:p14="http://schemas.microsoft.com/office/powerpoint/2010/main">
    <mc:Choice Requires="p14">
      <p:transition spd="slow" p14:dur="2000" advTm="1039"/>
    </mc:Choice>
    <mc:Fallback xmlns="">
      <p:transition spd="slow" advTm="103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4434" y="281354"/>
            <a:ext cx="10749367" cy="956602"/>
          </a:xfrm>
        </p:spPr>
        <p:txBody>
          <a:bodyPr/>
          <a:lstStyle/>
          <a:p>
            <a:r>
              <a:rPr lang="en-US" b="1" dirty="0"/>
              <a:t>10 TIPS FOR PREPARING YOUR HOME FOR SALE</a:t>
            </a:r>
          </a:p>
        </p:txBody>
      </p:sp>
      <p:sp>
        <p:nvSpPr>
          <p:cNvPr id="6" name="Rectangle 5"/>
          <p:cNvSpPr/>
          <p:nvPr/>
        </p:nvSpPr>
        <p:spPr>
          <a:xfrm>
            <a:off x="604434" y="751344"/>
            <a:ext cx="8539566" cy="6186309"/>
          </a:xfrm>
          <a:prstGeom prst="rect">
            <a:avLst/>
          </a:prstGeom>
        </p:spPr>
        <p:txBody>
          <a:bodyPr wrap="square">
            <a:spAutoFit/>
          </a:bodyPr>
          <a:lstStyle/>
          <a:p>
            <a:pPr lvl="0" fontAlgn="base"/>
            <a:endParaRPr lang="en-US" dirty="0"/>
          </a:p>
          <a:p>
            <a:pPr lvl="0" fontAlgn="base"/>
            <a:endParaRPr lang="en-US" dirty="0"/>
          </a:p>
          <a:p>
            <a:pPr lvl="0" fontAlgn="base"/>
            <a:endParaRPr lang="en-US" dirty="0"/>
          </a:p>
          <a:p>
            <a:pPr lvl="0" fontAlgn="base"/>
            <a:r>
              <a:rPr lang="en-US" b="1" dirty="0">
                <a:solidFill>
                  <a:schemeClr val="bg1"/>
                </a:solidFill>
              </a:rPr>
              <a:t>1.  </a:t>
            </a:r>
            <a:r>
              <a:rPr lang="en-US" b="1" dirty="0">
                <a:solidFill>
                  <a:schemeClr val="lt1"/>
                </a:solidFill>
              </a:rPr>
              <a:t>Improve your landscaping</a:t>
            </a:r>
          </a:p>
          <a:p>
            <a:pPr fontAlgn="base"/>
            <a:r>
              <a:rPr lang="en-US" b="1" dirty="0">
                <a:solidFill>
                  <a:schemeClr val="lt1"/>
                </a:solidFill>
              </a:rPr>
              <a:t> </a:t>
            </a:r>
          </a:p>
          <a:p>
            <a:pPr marL="342900" lvl="0" indent="-342900" fontAlgn="base">
              <a:buAutoNum type="arabicPeriod" startAt="2"/>
            </a:pPr>
            <a:r>
              <a:rPr lang="en-US" b="1" dirty="0">
                <a:solidFill>
                  <a:schemeClr val="lt1"/>
                </a:solidFill>
              </a:rPr>
              <a:t>Clean the outside</a:t>
            </a:r>
          </a:p>
          <a:p>
            <a:pPr marL="342900" lvl="0" indent="-342900" fontAlgn="base">
              <a:buAutoNum type="arabicPeriod" startAt="2"/>
            </a:pPr>
            <a:endParaRPr lang="en-US" b="1" dirty="0">
              <a:solidFill>
                <a:schemeClr val="lt1"/>
              </a:solidFill>
            </a:endParaRPr>
          </a:p>
          <a:p>
            <a:pPr lvl="0" fontAlgn="base"/>
            <a:r>
              <a:rPr lang="en-US" b="1" dirty="0">
                <a:solidFill>
                  <a:schemeClr val="lt1"/>
                </a:solidFill>
              </a:rPr>
              <a:t>3.  Make repairs </a:t>
            </a:r>
          </a:p>
          <a:p>
            <a:r>
              <a:rPr lang="en-US" b="1" dirty="0">
                <a:solidFill>
                  <a:schemeClr val="lt1"/>
                </a:solidFill>
              </a:rPr>
              <a:t> </a:t>
            </a:r>
          </a:p>
          <a:p>
            <a:pPr lvl="0" fontAlgn="base"/>
            <a:r>
              <a:rPr lang="en-US" b="1" dirty="0">
                <a:solidFill>
                  <a:schemeClr val="lt1"/>
                </a:solidFill>
              </a:rPr>
              <a:t>4.  Make the front door inviting</a:t>
            </a:r>
          </a:p>
          <a:p>
            <a:r>
              <a:rPr lang="en-US" b="1" dirty="0">
                <a:solidFill>
                  <a:schemeClr val="lt1"/>
                </a:solidFill>
              </a:rPr>
              <a:t> </a:t>
            </a:r>
          </a:p>
          <a:p>
            <a:pPr lvl="0" fontAlgn="base"/>
            <a:r>
              <a:rPr lang="en-US" b="1" dirty="0">
                <a:solidFill>
                  <a:schemeClr val="lt1"/>
                </a:solidFill>
              </a:rPr>
              <a:t>5.  Buy a new welcome mat</a:t>
            </a:r>
          </a:p>
          <a:p>
            <a:pPr lvl="0" fontAlgn="base"/>
            <a:endParaRPr lang="en-US" b="1" dirty="0">
              <a:solidFill>
                <a:schemeClr val="lt1"/>
              </a:solidFill>
            </a:endParaRPr>
          </a:p>
          <a:p>
            <a:pPr lvl="0" fontAlgn="base"/>
            <a:r>
              <a:rPr lang="en-US" b="1" dirty="0">
                <a:solidFill>
                  <a:schemeClr val="lt1"/>
                </a:solidFill>
              </a:rPr>
              <a:t>6.  Remove clutter and depersonalize</a:t>
            </a:r>
          </a:p>
          <a:p>
            <a:pPr fontAlgn="base"/>
            <a:r>
              <a:rPr lang="en-US" b="1" dirty="0">
                <a:solidFill>
                  <a:schemeClr val="lt1"/>
                </a:solidFill>
              </a:rPr>
              <a:t> </a:t>
            </a:r>
          </a:p>
          <a:p>
            <a:pPr lvl="0" fontAlgn="base"/>
            <a:r>
              <a:rPr lang="en-US" b="1" dirty="0">
                <a:solidFill>
                  <a:schemeClr val="lt1"/>
                </a:solidFill>
              </a:rPr>
              <a:t>7.  Organize closets and drawers</a:t>
            </a:r>
          </a:p>
          <a:p>
            <a:r>
              <a:rPr lang="en-US" b="1" dirty="0">
                <a:solidFill>
                  <a:schemeClr val="lt1"/>
                </a:solidFill>
              </a:rPr>
              <a:t> </a:t>
            </a:r>
          </a:p>
          <a:p>
            <a:pPr lvl="0" fontAlgn="base"/>
            <a:r>
              <a:rPr lang="en-US" b="1" dirty="0">
                <a:solidFill>
                  <a:schemeClr val="lt1"/>
                </a:solidFill>
              </a:rPr>
              <a:t>8.  Make every surface shine</a:t>
            </a:r>
          </a:p>
          <a:p>
            <a:r>
              <a:rPr lang="en-US" b="1" dirty="0">
                <a:solidFill>
                  <a:schemeClr val="lt1"/>
                </a:solidFill>
              </a:rPr>
              <a:t> </a:t>
            </a:r>
          </a:p>
          <a:p>
            <a:pPr lvl="0" fontAlgn="base"/>
            <a:r>
              <a:rPr lang="en-US" b="1" dirty="0">
                <a:solidFill>
                  <a:schemeClr val="lt1"/>
                </a:solidFill>
              </a:rPr>
              <a:t>9.  Take color down a notch</a:t>
            </a:r>
          </a:p>
          <a:p>
            <a:r>
              <a:rPr lang="en-US" b="1" dirty="0">
                <a:solidFill>
                  <a:schemeClr val="lt1"/>
                </a:solidFill>
              </a:rPr>
              <a:t> </a:t>
            </a:r>
          </a:p>
          <a:p>
            <a:pPr lvl="0" fontAlgn="base"/>
            <a:r>
              <a:rPr lang="en-US" b="1" dirty="0">
                <a:solidFill>
                  <a:schemeClr val="lt1"/>
                </a:solidFill>
              </a:rPr>
              <a:t>10. Eliminate bad odors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2202" y="94457"/>
            <a:ext cx="1891058" cy="1143499"/>
          </a:xfrm>
          <a:prstGeom prst="rect">
            <a:avLst/>
          </a:prstGeom>
        </p:spPr>
      </p:pic>
    </p:spTree>
    <p:extLst>
      <p:ext uri="{BB962C8B-B14F-4D97-AF65-F5344CB8AC3E}">
        <p14:creationId xmlns:p14="http://schemas.microsoft.com/office/powerpoint/2010/main" val="2149328864"/>
      </p:ext>
    </p:extLst>
  </p:cSld>
  <p:clrMapOvr>
    <a:masterClrMapping/>
  </p:clrMapOvr>
  <mc:AlternateContent xmlns:mc="http://schemas.openxmlformats.org/markup-compatibility/2006" xmlns:p14="http://schemas.microsoft.com/office/powerpoint/2010/main">
    <mc:Choice Requires="p14">
      <p:transition spd="slow" p14:dur="2000" advTm="1091"/>
    </mc:Choice>
    <mc:Fallback xmlns="">
      <p:transition spd="slow" advTm="109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TOP TEN REASONS TO PROFESSIONALLY </a:t>
            </a:r>
            <a:br>
              <a:rPr lang="en-US" b="1" dirty="0"/>
            </a:br>
            <a:r>
              <a:rPr lang="en-US" b="1" dirty="0"/>
              <a:t>STAGE YOUR HOME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8868" y="65369"/>
            <a:ext cx="1891058" cy="1143499"/>
          </a:xfrm>
          <a:prstGeom prst="rect">
            <a:avLst/>
          </a:prstGeom>
        </p:spPr>
      </p:pic>
      <p:sp>
        <p:nvSpPr>
          <p:cNvPr id="5" name="Rectangle 4"/>
          <p:cNvSpPr/>
          <p:nvPr/>
        </p:nvSpPr>
        <p:spPr>
          <a:xfrm>
            <a:off x="0" y="-1727066"/>
            <a:ext cx="12192000" cy="8625951"/>
          </a:xfrm>
          <a:prstGeom prst="rect">
            <a:avLst/>
          </a:prstGeom>
        </p:spPr>
        <p:txBody>
          <a:bodyPr wrap="square">
            <a:spAutoFit/>
          </a:bodyPr>
          <a:lstStyle/>
          <a:p>
            <a:pPr fontAlgn="base">
              <a:lnSpc>
                <a:spcPts val="1980"/>
              </a:lnSpc>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fontAlgn="base">
              <a:lnSpc>
                <a:spcPts val="1980"/>
              </a:lnSpc>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fontAlgn="base">
              <a:lnSpc>
                <a:spcPts val="1980"/>
              </a:lnSpc>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fontAlgn="base">
              <a:lnSpc>
                <a:spcPts val="1980"/>
              </a:lnSpc>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fontAlgn="base">
              <a:lnSpc>
                <a:spcPts val="1980"/>
              </a:lnSpc>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fontAlgn="base">
              <a:lnSpc>
                <a:spcPts val="1980"/>
              </a:lnSpc>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fontAlgn="base">
              <a:lnSpc>
                <a:spcPts val="1980"/>
              </a:lnSpc>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fontAlgn="base">
              <a:lnSpc>
                <a:spcPts val="1980"/>
              </a:lnSpc>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fontAlgn="base">
              <a:lnSpc>
                <a:spcPts val="1980"/>
              </a:lnSpc>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fontAlgn="base">
              <a:lnSpc>
                <a:spcPts val="1980"/>
              </a:lnSpc>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fontAlgn="base">
              <a:lnSpc>
                <a:spcPts val="1980"/>
              </a:lnSpc>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fontAlgn="base">
              <a:lnSpc>
                <a:spcPts val="1980"/>
              </a:lnSpc>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fontAlgn="base">
              <a:lnSpc>
                <a:spcPts val="1980"/>
              </a:lnSpc>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fontAlgn="base">
              <a:lnSpc>
                <a:spcPts val="1980"/>
              </a:lnSpc>
            </a:pPr>
            <a:r>
              <a:rPr lang="en-US" b="1" dirty="0">
                <a:solidFill>
                  <a:srgbClr val="FFC000"/>
                </a:solidFill>
                <a:latin typeface="Calibri" panose="020F0502020204030204" pitchFamily="34" charset="0"/>
                <a:ea typeface="Times New Roman" panose="02020603050405020304" pitchFamily="18" charset="0"/>
                <a:cs typeface="Calibri" panose="020F0502020204030204" pitchFamily="34" charset="0"/>
              </a:rPr>
              <a:t>1. Higher sale price.</a:t>
            </a:r>
            <a:r>
              <a:rPr lang="en-US" b="1" dirty="0">
                <a:solidFill>
                  <a:srgbClr val="FFFFFF"/>
                </a:solidFill>
                <a:latin typeface="Calibri" panose="020F0502020204030204" pitchFamily="34" charset="0"/>
                <a:ea typeface="Times New Roman" panose="02020603050405020304" pitchFamily="18" charset="0"/>
                <a:cs typeface="Calibri" panose="020F0502020204030204" pitchFamily="34" charset="0"/>
              </a:rPr>
              <a:t> </a:t>
            </a:r>
            <a:r>
              <a:rPr lang="en-US" b="1" dirty="0">
                <a:solidFill>
                  <a:schemeClr val="bg1"/>
                </a:solidFill>
                <a:latin typeface="Calibri" panose="020F0502020204030204" pitchFamily="34" charset="0"/>
                <a:ea typeface="Times New Roman" panose="02020603050405020304" pitchFamily="18" charset="0"/>
                <a:cs typeface="Calibri" panose="020F0502020204030204" pitchFamily="34" charset="0"/>
              </a:rPr>
              <a:t>83% of staged properties sell for asking price or above, compared to those not staged, in a similar market </a:t>
            </a:r>
          </a:p>
          <a:p>
            <a:pPr fontAlgn="base">
              <a:lnSpc>
                <a:spcPts val="1980"/>
              </a:lnSpc>
            </a:pPr>
            <a:endParaRPr lang="en-US" b="1"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ts val="1980"/>
              </a:lnSpc>
            </a:pPr>
            <a:r>
              <a:rPr lang="en-US" b="1" dirty="0">
                <a:solidFill>
                  <a:srgbClr val="FFC000"/>
                </a:solidFill>
                <a:latin typeface="Calibri" panose="020F0502020204030204" pitchFamily="34" charset="0"/>
                <a:ea typeface="Times New Roman" panose="02020603050405020304" pitchFamily="18" charset="0"/>
                <a:cs typeface="Calibri" panose="020F0502020204030204" pitchFamily="34" charset="0"/>
              </a:rPr>
              <a:t>2. Faster sale.</a:t>
            </a:r>
            <a:r>
              <a:rPr lang="en-US"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Homes that are staged sell 75% faster (13.8 days vs. </a:t>
            </a:r>
            <a:r>
              <a:rPr lang="en-US" b="1">
                <a:solidFill>
                  <a:schemeClr val="bg1"/>
                </a:solidFill>
                <a:latin typeface="Calibri" panose="020F0502020204030204" pitchFamily="34" charset="0"/>
                <a:ea typeface="Times New Roman" panose="02020603050405020304" pitchFamily="18" charset="0"/>
                <a:cs typeface="Calibri" panose="020F0502020204030204" pitchFamily="34" charset="0"/>
              </a:rPr>
              <a:t>30.9 days)</a:t>
            </a:r>
            <a:endParaRPr lang="en-US"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fontAlgn="base">
              <a:lnSpc>
                <a:spcPts val="1980"/>
              </a:lnSpc>
            </a:pPr>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ts val="1980"/>
              </a:lnSpc>
            </a:pPr>
            <a:r>
              <a:rPr lang="en-US" b="1" dirty="0">
                <a:solidFill>
                  <a:srgbClr val="FFC000"/>
                </a:solidFill>
                <a:latin typeface="Calibri" panose="020F0502020204030204" pitchFamily="34" charset="0"/>
                <a:ea typeface="Times New Roman" panose="02020603050405020304" pitchFamily="18" charset="0"/>
                <a:cs typeface="Calibri" panose="020F0502020204030204" pitchFamily="34" charset="0"/>
              </a:rPr>
              <a:t>3. Zero net cost.</a:t>
            </a:r>
            <a:r>
              <a:rPr lang="en-US"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 2003 Home Gain Survey showed that sellers recovered almost 200% of the staging cost </a:t>
            </a:r>
          </a:p>
          <a:p>
            <a:pPr fontAlgn="base">
              <a:lnSpc>
                <a:spcPts val="1980"/>
              </a:lnSpc>
            </a:pPr>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ts val="1980"/>
              </a:lnSpc>
            </a:pPr>
            <a:r>
              <a:rPr lang="en-US" b="1" dirty="0">
                <a:solidFill>
                  <a:srgbClr val="FFC000"/>
                </a:solidFill>
                <a:latin typeface="Calibri" panose="020F0502020204030204" pitchFamily="34" charset="0"/>
                <a:ea typeface="Times New Roman" panose="02020603050405020304" pitchFamily="18" charset="0"/>
                <a:cs typeface="Calibri" panose="020F0502020204030204" pitchFamily="34" charset="0"/>
              </a:rPr>
              <a:t>4. Objectivity.</a:t>
            </a:r>
            <a:r>
              <a:rPr lang="en-US"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 home staging professional will provide the objective eye to create a carefully prepared action plan </a:t>
            </a:r>
          </a:p>
          <a:p>
            <a:pPr fontAlgn="base">
              <a:lnSpc>
                <a:spcPts val="1980"/>
              </a:lnSpc>
            </a:pP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fontAlgn="base">
              <a:lnSpc>
                <a:spcPts val="1980"/>
              </a:lnSpc>
            </a:pPr>
            <a:r>
              <a:rPr lang="en-US" b="1" dirty="0">
                <a:solidFill>
                  <a:srgbClr val="FFC000"/>
                </a:solidFill>
                <a:latin typeface="Calibri" panose="020F0502020204030204" pitchFamily="34" charset="0"/>
                <a:ea typeface="Times New Roman" panose="02020603050405020304" pitchFamily="18" charset="0"/>
                <a:cs typeface="Calibri" panose="020F0502020204030204" pitchFamily="34" charset="0"/>
              </a:rPr>
              <a:t>5. Guided recommendations.</a:t>
            </a:r>
            <a:r>
              <a:rPr lang="en-US"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From that action plan, you can decide how much or how little you’d like to tackle yourself</a:t>
            </a:r>
          </a:p>
          <a:p>
            <a:pPr fontAlgn="base">
              <a:lnSpc>
                <a:spcPts val="1980"/>
              </a:lnSpc>
            </a:pPr>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ts val="1980"/>
              </a:lnSpc>
            </a:pPr>
            <a:r>
              <a:rPr lang="en-US" b="1" dirty="0">
                <a:solidFill>
                  <a:srgbClr val="FFC000"/>
                </a:solidFill>
                <a:latin typeface="Calibri" panose="020F0502020204030204" pitchFamily="34" charset="0"/>
                <a:ea typeface="Times New Roman" panose="02020603050405020304" pitchFamily="18" charset="0"/>
                <a:cs typeface="Calibri" panose="020F0502020204030204" pitchFamily="34" charset="0"/>
              </a:rPr>
              <a:t>6. Effective Visualization.</a:t>
            </a:r>
            <a:r>
              <a:rPr lang="en-US"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Only 10% of home buyers can visualize the potential of a home</a:t>
            </a:r>
          </a:p>
          <a:p>
            <a:pPr fontAlgn="base">
              <a:lnSpc>
                <a:spcPts val="1980"/>
              </a:lnSpc>
            </a:pPr>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ts val="1980"/>
              </a:lnSpc>
            </a:pPr>
            <a:r>
              <a:rPr lang="en-US" b="1" dirty="0">
                <a:solidFill>
                  <a:srgbClr val="FFC000"/>
                </a:solidFill>
                <a:latin typeface="Calibri" panose="020F0502020204030204" pitchFamily="34" charset="0"/>
                <a:ea typeface="Times New Roman" panose="02020603050405020304" pitchFamily="18" charset="0"/>
                <a:cs typeface="Calibri" panose="020F0502020204030204" pitchFamily="34" charset="0"/>
              </a:rPr>
              <a:t>7. Length of time on market determines sale price</a:t>
            </a:r>
          </a:p>
          <a:p>
            <a:pPr fontAlgn="base">
              <a:lnSpc>
                <a:spcPts val="1980"/>
              </a:lnSpc>
            </a:pPr>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ts val="1980"/>
              </a:lnSpc>
            </a:pPr>
            <a:r>
              <a:rPr lang="en-US" b="1" dirty="0">
                <a:solidFill>
                  <a:srgbClr val="FFC000"/>
                </a:solidFill>
                <a:latin typeface="Calibri" panose="020F0502020204030204" pitchFamily="34" charset="0"/>
                <a:ea typeface="Times New Roman" panose="02020603050405020304" pitchFamily="18" charset="0"/>
                <a:cs typeface="Calibri" panose="020F0502020204030204" pitchFamily="34" charset="0"/>
              </a:rPr>
              <a:t>8. Tax Free Earnings.</a:t>
            </a:r>
            <a:r>
              <a:rPr lang="en-US"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The capital gains earned by professionally staging a home is completely tax free (Principle Residences)</a:t>
            </a:r>
          </a:p>
          <a:p>
            <a:pPr fontAlgn="base">
              <a:lnSpc>
                <a:spcPts val="1980"/>
              </a:lnSpc>
            </a:pPr>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ts val="1980"/>
              </a:lnSpc>
            </a:pPr>
            <a:r>
              <a:rPr lang="en-US" b="1" dirty="0">
                <a:solidFill>
                  <a:srgbClr val="FFC000"/>
                </a:solidFill>
                <a:latin typeface="Calibri" panose="020F0502020204030204" pitchFamily="34" charset="0"/>
                <a:ea typeface="Times New Roman" panose="02020603050405020304" pitchFamily="18" charset="0"/>
                <a:cs typeface="Calibri" panose="020F0502020204030204" pitchFamily="34" charset="0"/>
              </a:rPr>
              <a:t>9. Competitive Edge.</a:t>
            </a:r>
            <a:r>
              <a:rPr lang="en-US"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Leaving your home in an “As Is” condition will help sell the competition</a:t>
            </a:r>
          </a:p>
          <a:p>
            <a:pPr fontAlgn="base">
              <a:lnSpc>
                <a:spcPts val="1980"/>
              </a:lnSpc>
            </a:pPr>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ts val="1980"/>
              </a:lnSpc>
            </a:pPr>
            <a:r>
              <a:rPr lang="en-US" b="1" dirty="0">
                <a:solidFill>
                  <a:srgbClr val="FFC000"/>
                </a:solidFill>
                <a:latin typeface="Calibri" panose="020F0502020204030204" pitchFamily="34" charset="0"/>
                <a:ea typeface="Times New Roman" panose="02020603050405020304" pitchFamily="18" charset="0"/>
                <a:cs typeface="Calibri" panose="020F0502020204030204" pitchFamily="34" charset="0"/>
              </a:rPr>
              <a:t>10. Investment in Future Earnings. </a:t>
            </a:r>
            <a:r>
              <a:rPr lang="en-US" b="1" dirty="0">
                <a:solidFill>
                  <a:schemeClr val="bg1"/>
                </a:solidFill>
                <a:latin typeface="Calibri" panose="020F0502020204030204" pitchFamily="34" charset="0"/>
                <a:ea typeface="Times New Roman" panose="02020603050405020304" pitchFamily="18" charset="0"/>
                <a:cs typeface="Calibri" panose="020F0502020204030204" pitchFamily="34" charset="0"/>
              </a:rPr>
              <a:t>Buyers are willing to pay more for a property that is in move-in condition</a:t>
            </a:r>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0097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BROKER/OWNER BIO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9369" y="93432"/>
            <a:ext cx="1844648" cy="1115436"/>
          </a:xfrm>
          <a:prstGeom prst="rect">
            <a:avLst/>
          </a:prstGeom>
        </p:spPr>
      </p:pic>
      <p:sp>
        <p:nvSpPr>
          <p:cNvPr id="5" name="Rectangle 4"/>
          <p:cNvSpPr/>
          <p:nvPr/>
        </p:nvSpPr>
        <p:spPr>
          <a:xfrm>
            <a:off x="1549693" y="1317922"/>
            <a:ext cx="8603087" cy="3040512"/>
          </a:xfrm>
          <a:prstGeom prst="rect">
            <a:avLst/>
          </a:prstGeom>
        </p:spPr>
        <p:txBody>
          <a:bodyPr wrap="square">
            <a:spAutoFit/>
          </a:bodyPr>
          <a:lstStyle/>
          <a:p>
            <a:pPr algn="ctr">
              <a:lnSpc>
                <a:spcPct val="115000"/>
              </a:lnSpc>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Prior to opening Summit Real Estate Group in Orange County, Broker/Owners Paul and Tracy Dinkel were previously associated with RE/MAX Prestige Properties in Mission Viejo and RE/MAX of Valencia.  Paul’s Team has over 25 years Real Estate experience in Southern California and has consistently been in the Top 1% of Realtors nationwide earning the prestigious RE/MAX Platinum and Hall of Fame awards</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1558" y="4467488"/>
            <a:ext cx="2410968" cy="208178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4250" y="4358434"/>
            <a:ext cx="1847045" cy="2216454"/>
          </a:xfrm>
          <a:prstGeom prst="rect">
            <a:avLst/>
          </a:prstGeom>
        </p:spPr>
      </p:pic>
    </p:spTree>
    <p:extLst>
      <p:ext uri="{BB962C8B-B14F-4D97-AF65-F5344CB8AC3E}">
        <p14:creationId xmlns:p14="http://schemas.microsoft.com/office/powerpoint/2010/main" val="225713196"/>
      </p:ext>
    </p:extLst>
  </p:cSld>
  <p:clrMapOvr>
    <a:masterClrMapping/>
  </p:clrMapOvr>
  <mc:AlternateContent xmlns:mc="http://schemas.openxmlformats.org/markup-compatibility/2006" xmlns:p14="http://schemas.microsoft.com/office/powerpoint/2010/main">
    <mc:Choice Requires="p14">
      <p:transition spd="slow" p14:dur="2000" advTm="20498"/>
    </mc:Choice>
    <mc:Fallback xmlns="">
      <p:transition spd="slow" advTm="2049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QUALIFICATIONS</a:t>
            </a:r>
          </a:p>
        </p:txBody>
      </p:sp>
      <p:sp>
        <p:nvSpPr>
          <p:cNvPr id="4" name="Rectangle 3"/>
          <p:cNvSpPr/>
          <p:nvPr/>
        </p:nvSpPr>
        <p:spPr>
          <a:xfrm>
            <a:off x="231820" y="2352140"/>
            <a:ext cx="9285668" cy="4552015"/>
          </a:xfrm>
          <a:prstGeom prst="rect">
            <a:avLst/>
          </a:prstGeom>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sz="2800" b="1" dirty="0">
                <a:solidFill>
                  <a:srgbClr val="ECE1CA"/>
                </a:solidFill>
                <a:latin typeface="Calibri" panose="020F0502020204030204" pitchFamily="34" charset="0"/>
                <a:ea typeface="Calibri" panose="020F0502020204030204" pitchFamily="34" charset="0"/>
                <a:cs typeface="Times New Roman" panose="02020603050405020304" pitchFamily="18" charset="0"/>
              </a:rPr>
              <a:t>Realtor</a:t>
            </a:r>
            <a:r>
              <a:rPr lang="en-US" sz="2800" b="1" dirty="0">
                <a:solidFill>
                  <a:srgbClr val="ECE1CA"/>
                </a:solidFill>
                <a:latin typeface="Calibri" panose="020F0502020204030204" pitchFamily="34" charset="0"/>
                <a:ea typeface="Calibri" panose="020F0502020204030204" pitchFamily="34" charset="0"/>
                <a:cs typeface="Calibri" panose="020F0502020204030204" pitchFamily="34" charset="0"/>
              </a:rPr>
              <a:t>®</a:t>
            </a:r>
            <a:r>
              <a:rPr lang="en-US" sz="2800" b="1" dirty="0">
                <a:solidFill>
                  <a:srgbClr val="ECE1CA"/>
                </a:solidFill>
                <a:latin typeface="Calibri" panose="020F0502020204030204" pitchFamily="34" charset="0"/>
                <a:ea typeface="Calibri" panose="020F0502020204030204" pitchFamily="34" charset="0"/>
                <a:cs typeface="Times New Roman" panose="02020603050405020304" pitchFamily="18" charset="0"/>
              </a:rPr>
              <a:t> Members</a:t>
            </a:r>
            <a:r>
              <a:rPr lang="en-US" sz="2800" dirty="0">
                <a:solidFill>
                  <a:srgbClr val="ECE1CA"/>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ECE1CA"/>
                </a:solidFill>
                <a:latin typeface="Calibri" panose="020F0502020204030204" pitchFamily="34" charset="0"/>
                <a:ea typeface="Calibri" panose="020F0502020204030204" pitchFamily="34" charset="0"/>
                <a:cs typeface="Times New Roman" panose="02020603050405020304" pitchFamily="18" charset="0"/>
              </a:rPr>
              <a:t>National Association of Realtors (NAR) and California Association of Realtors (CAR)</a:t>
            </a:r>
            <a:endParaRPr lang="en-US" sz="2800" dirty="0">
              <a:solidFill>
                <a:srgbClr val="ECE1C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800" b="1" dirty="0">
                <a:solidFill>
                  <a:srgbClr val="ECE1CA"/>
                </a:solidFill>
                <a:latin typeface="Calibri" panose="020F0502020204030204" pitchFamily="34" charset="0"/>
                <a:ea typeface="Calibri" panose="020F0502020204030204" pitchFamily="34" charset="0"/>
                <a:cs typeface="Times New Roman" panose="02020603050405020304" pitchFamily="18" charset="0"/>
              </a:rPr>
              <a:t>Orange County Association of Realtors (OCAR) MLS</a:t>
            </a:r>
          </a:p>
          <a:p>
            <a:pPr marL="342900" marR="0" lvl="0" indent="-342900">
              <a:lnSpc>
                <a:spcPct val="115000"/>
              </a:lnSpc>
              <a:spcBef>
                <a:spcPts val="0"/>
              </a:spcBef>
              <a:spcAft>
                <a:spcPts val="0"/>
              </a:spcAft>
              <a:buFont typeface="Symbol" panose="05050102010706020507" pitchFamily="18" charset="2"/>
              <a:buChar char=""/>
            </a:pPr>
            <a:r>
              <a:rPr lang="en-US" sz="2800" b="1" dirty="0">
                <a:solidFill>
                  <a:srgbClr val="ECE1CA"/>
                </a:solidFill>
                <a:latin typeface="Calibri" panose="020F0502020204030204" pitchFamily="34" charset="0"/>
                <a:ea typeface="Calibri" panose="020F0502020204030204" pitchFamily="34" charset="0"/>
                <a:cs typeface="Times New Roman" panose="02020603050405020304" pitchFamily="18" charset="0"/>
              </a:rPr>
              <a:t>Southland Regional Association of Realtors (SRAR) MLS</a:t>
            </a:r>
            <a:endParaRPr lang="en-US" sz="2800" dirty="0">
              <a:solidFill>
                <a:srgbClr val="ECE1C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800" b="1" dirty="0">
                <a:solidFill>
                  <a:srgbClr val="ECE1CA"/>
                </a:solidFill>
                <a:latin typeface="Calibri" panose="020F0502020204030204" pitchFamily="34" charset="0"/>
                <a:ea typeface="Calibri" panose="020F0502020204030204" pitchFamily="34" charset="0"/>
                <a:cs typeface="Times New Roman" panose="02020603050405020304" pitchFamily="18" charset="0"/>
              </a:rPr>
              <a:t>Successfully Closed 1,000+ Real Estate Transactions</a:t>
            </a:r>
            <a:endParaRPr lang="en-US" sz="2800" dirty="0">
              <a:solidFill>
                <a:srgbClr val="ECE1C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800" b="1" dirty="0">
                <a:solidFill>
                  <a:srgbClr val="ECE1CA"/>
                </a:solidFill>
                <a:latin typeface="Calibri" panose="020F0502020204030204" pitchFamily="34" charset="0"/>
                <a:ea typeface="Calibri" panose="020F0502020204030204" pitchFamily="34" charset="0"/>
                <a:cs typeface="Times New Roman" panose="02020603050405020304" pitchFamily="18" charset="0"/>
              </a:rPr>
              <a:t>25+ Years Experience in All Markets</a:t>
            </a:r>
            <a:endParaRPr lang="en-US" sz="2800" dirty="0">
              <a:solidFill>
                <a:srgbClr val="ECE1C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800" b="1" dirty="0">
                <a:solidFill>
                  <a:srgbClr val="ECE1CA"/>
                </a:solidFill>
                <a:latin typeface="Calibri" panose="020F0502020204030204" pitchFamily="34" charset="0"/>
                <a:ea typeface="Calibri" panose="020F0502020204030204" pitchFamily="34" charset="0"/>
                <a:cs typeface="Times New Roman" panose="02020603050405020304" pitchFamily="18" charset="0"/>
              </a:rPr>
              <a:t>CDPE, CIAS, SFR, CFA, SRES, CPRES,CSSA, CHS, e Pro Certifications and Platinum Quality Service Designation</a:t>
            </a:r>
            <a:endParaRPr lang="en-US" sz="2800" dirty="0">
              <a:solidFill>
                <a:srgbClr val="ECE1C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800" b="1" dirty="0">
                <a:solidFill>
                  <a:srgbClr val="ECE1CA"/>
                </a:solidFill>
                <a:latin typeface="Calibri" panose="020F0502020204030204" pitchFamily="34" charset="0"/>
                <a:ea typeface="Calibri" panose="020F0502020204030204" pitchFamily="34" charset="0"/>
                <a:cs typeface="Times New Roman" panose="02020603050405020304" pitchFamily="18" charset="0"/>
              </a:rPr>
              <a:t>Network with Top Producing Agents in Southern California</a:t>
            </a:r>
            <a:endParaRPr lang="en-US" sz="2800" dirty="0">
              <a:solidFill>
                <a:srgbClr val="ECE1C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95459" y="1415789"/>
            <a:ext cx="8281116" cy="1578894"/>
          </a:xfrm>
          <a:prstGeom prst="rect">
            <a:avLst/>
          </a:prstGeom>
        </p:spPr>
        <p:txBody>
          <a:bodyPr wrap="square">
            <a:spAutoFit/>
          </a:bodyPr>
          <a:lstStyle/>
          <a:p>
            <a:pPr algn="ctr">
              <a:lnSpc>
                <a:spcPct val="115000"/>
              </a:lnSpc>
            </a:pPr>
            <a:r>
              <a:rPr lang="en-US" sz="28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THERE IS NO SUBSTITUTE FOR KNOWLEDGE AND EXPERIENCE PROVEN BY RESULTS</a:t>
            </a:r>
            <a:endParaRPr lang="en-US" sz="2800"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1582" y="117053"/>
            <a:ext cx="1833950" cy="1108967"/>
          </a:xfrm>
          <a:prstGeom prst="rect">
            <a:avLst/>
          </a:prstGeom>
        </p:spPr>
      </p:pic>
    </p:spTree>
    <p:extLst>
      <p:ext uri="{BB962C8B-B14F-4D97-AF65-F5344CB8AC3E}">
        <p14:creationId xmlns:p14="http://schemas.microsoft.com/office/powerpoint/2010/main" val="2985349938"/>
      </p:ext>
    </p:extLst>
  </p:cSld>
  <p:clrMapOvr>
    <a:masterClrMapping/>
  </p:clrMapOvr>
  <mc:AlternateContent xmlns:mc="http://schemas.openxmlformats.org/markup-compatibility/2006" xmlns:p14="http://schemas.microsoft.com/office/powerpoint/2010/main">
    <mc:Choice Requires="p14">
      <p:transition spd="slow" p14:dur="2000" advTm="12953"/>
    </mc:Choice>
    <mc:Fallback xmlns="">
      <p:transition spd="slow" advTm="1295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CERTIFICATIONS AND TRAINING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0218" y="121770"/>
            <a:ext cx="1797785" cy="1087098"/>
          </a:xfrm>
          <a:prstGeom prst="rect">
            <a:avLst/>
          </a:prstGeom>
        </p:spPr>
      </p:pic>
      <p:pic>
        <p:nvPicPr>
          <p:cNvPr id="2056" name="Picture 8" descr="sfr-logo-cir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872" y="4752208"/>
            <a:ext cx="1888297" cy="188829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DPE Logo - re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4141" y="1604156"/>
            <a:ext cx="1444823" cy="13394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faspeciali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0687" y="3536345"/>
            <a:ext cx="1398670" cy="12322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IA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0686" y="1646078"/>
            <a:ext cx="1398671" cy="12556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ogoCSSA N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6931" y="3695293"/>
            <a:ext cx="1340047" cy="914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PRO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6698" y="3687545"/>
            <a:ext cx="1788993" cy="975814"/>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Senior Real Estate Specialist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93870" y="1768996"/>
            <a:ext cx="1797713" cy="11984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rgbClr val="333333"/>
                </a:solidFill>
                <a:effectLst/>
                <a:latin typeface="OpenSans" charset="0"/>
                <a:ea typeface="Times New Roman" panose="02020603050405020304" pitchFamily="18" charset="0"/>
                <a:cs typeface="Times New Roman" panose="02020603050405020304" pitchFamily="18" charset="0"/>
              </a:rPr>
            </a:br>
            <a:r>
              <a:rPr kumimoji="0" lang="en-US" altLang="en-US" sz="1000" b="0" i="0" u="none" strike="noStrike" cap="none" normalizeH="0" baseline="0">
                <a:ln>
                  <a:noFill/>
                </a:ln>
                <a:solidFill>
                  <a:srgbClr val="333333"/>
                </a:solidFill>
                <a:effectLst/>
                <a:latin typeface="OpenSans"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0"/>
          <p:cNvSpPr>
            <a:spLocks noChangeArrowheads="1"/>
          </p:cNvSpPr>
          <p:nvPr/>
        </p:nvSpPr>
        <p:spPr bwMode="auto">
          <a:xfrm>
            <a:off x="0" y="44672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33333"/>
                </a:solidFill>
                <a:effectLst/>
                <a:latin typeface="OpenSans"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1"/>
          <p:cNvSpPr>
            <a:spLocks noChangeArrowheads="1"/>
          </p:cNvSpPr>
          <p:nvPr/>
        </p:nvSpPr>
        <p:spPr bwMode="auto">
          <a:xfrm>
            <a:off x="0" y="547687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33333"/>
                </a:solidFill>
                <a:effectLst/>
                <a:latin typeface="OpenSans"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12"/>
          <p:cNvSpPr>
            <a:spLocks noChangeArrowheads="1"/>
          </p:cNvSpPr>
          <p:nvPr/>
        </p:nvSpPr>
        <p:spPr bwMode="auto">
          <a:xfrm>
            <a:off x="0" y="604837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33333"/>
                </a:solidFill>
                <a:effectLst/>
                <a:latin typeface="OpenSans"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37165" y="5021890"/>
            <a:ext cx="1468057" cy="1468057"/>
          </a:xfrm>
          <a:prstGeom prst="rect">
            <a:avLst/>
          </a:prstGeom>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03755" y="5076724"/>
            <a:ext cx="1413223" cy="1413223"/>
          </a:xfrm>
          <a:prstGeom prst="rect">
            <a:avLst/>
          </a:prstGeom>
        </p:spPr>
      </p:pic>
    </p:spTree>
    <p:extLst>
      <p:ext uri="{BB962C8B-B14F-4D97-AF65-F5344CB8AC3E}">
        <p14:creationId xmlns:p14="http://schemas.microsoft.com/office/powerpoint/2010/main" val="1978665461"/>
      </p:ext>
    </p:extLst>
  </p:cSld>
  <p:clrMapOvr>
    <a:masterClrMapping/>
  </p:clrMapOvr>
  <mc:AlternateContent xmlns:mc="http://schemas.openxmlformats.org/markup-compatibility/2006" xmlns:p14="http://schemas.microsoft.com/office/powerpoint/2010/main">
    <mc:Choice Requires="p14">
      <p:transition spd="slow" p14:dur="2000" advTm="7999"/>
    </mc:Choice>
    <mc:Fallback xmlns="">
      <p:transition spd="slow" advTm="799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5" y="0"/>
            <a:ext cx="9065346" cy="1208868"/>
          </a:xfrm>
        </p:spPr>
        <p:txBody>
          <a:bodyPr>
            <a:normAutofit/>
          </a:bodyPr>
          <a:lstStyle/>
          <a:p>
            <a:r>
              <a:rPr lang="en-US" sz="6000" b="1" dirty="0">
                <a:latin typeface="Arial" panose="020B0604020202020204" pitchFamily="34" charset="0"/>
                <a:cs typeface="Arial" panose="020B0604020202020204" pitchFamily="34" charset="0"/>
              </a:rPr>
              <a:t>TEAM MEMBERS</a:t>
            </a:r>
          </a:p>
        </p:txBody>
      </p:sp>
      <p:pic>
        <p:nvPicPr>
          <p:cNvPr id="5" name="Picture 16" descr="C:\Shared\Data\Shared\Team Folder\Team_Paul Folder\Summit Real Estate Services, Inc\Summit Logos\1r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2653" y="206062"/>
            <a:ext cx="1793793" cy="106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5DD54D8-CAEF-1C94-7418-DE50312703B6}"/>
              </a:ext>
            </a:extLst>
          </p:cNvPr>
          <p:cNvPicPr>
            <a:picLocks noChangeAspect="1"/>
          </p:cNvPicPr>
          <p:nvPr/>
        </p:nvPicPr>
        <p:blipFill>
          <a:blip r:embed="rId3"/>
          <a:stretch>
            <a:fillRect/>
          </a:stretch>
        </p:blipFill>
        <p:spPr>
          <a:xfrm>
            <a:off x="3533986" y="1427204"/>
            <a:ext cx="5124028" cy="5430795"/>
          </a:xfrm>
          <a:prstGeom prst="rect">
            <a:avLst/>
          </a:prstGeom>
        </p:spPr>
      </p:pic>
    </p:spTree>
    <p:extLst>
      <p:ext uri="{BB962C8B-B14F-4D97-AF65-F5344CB8AC3E}">
        <p14:creationId xmlns:p14="http://schemas.microsoft.com/office/powerpoint/2010/main" val="171266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35 POINT MARKETING PLAN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9370" y="116795"/>
            <a:ext cx="1806011" cy="1092073"/>
          </a:xfrm>
          <a:prstGeom prst="rect">
            <a:avLst/>
          </a:prstGeom>
        </p:spPr>
      </p:pic>
      <p:sp>
        <p:nvSpPr>
          <p:cNvPr id="6" name="Rectangle 5"/>
          <p:cNvSpPr/>
          <p:nvPr/>
        </p:nvSpPr>
        <p:spPr>
          <a:xfrm>
            <a:off x="302853" y="-2645227"/>
            <a:ext cx="11751771" cy="9047092"/>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Present Multiple Strategies and Options for Pricing Home</a:t>
            </a:r>
          </a:p>
          <a:p>
            <a:pPr marL="342900" marR="0" lvl="0" indent="-342900">
              <a:lnSpc>
                <a:spcPct val="115000"/>
              </a:lnSpc>
              <a:spcBef>
                <a:spcPts val="0"/>
              </a:spcBef>
              <a:spcAft>
                <a:spcPts val="0"/>
              </a:spcAft>
              <a:buFont typeface="+mj-lt"/>
              <a:buAutoNum type="arabicPeriod"/>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Compile List of Upgrades, Improvements and Features to Promote Listing</a:t>
            </a:r>
          </a:p>
          <a:p>
            <a:pPr marL="342900" marR="0" lvl="0" indent="-342900">
              <a:lnSpc>
                <a:spcPct val="115000"/>
              </a:lnSpc>
              <a:spcBef>
                <a:spcPts val="0"/>
              </a:spcBef>
              <a:spcAft>
                <a:spcPts val="0"/>
              </a:spcAft>
              <a:buFont typeface="+mj-lt"/>
              <a:buAutoNum type="arabicPeriod"/>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Prepare Seller’s Net Sheet showing Proceeds after all Closing Costs and Mortgage Payoff(s)</a:t>
            </a:r>
          </a:p>
          <a:p>
            <a:pPr marL="342900" marR="0" lvl="0" indent="-342900">
              <a:lnSpc>
                <a:spcPct val="115000"/>
              </a:lnSpc>
              <a:spcBef>
                <a:spcPts val="0"/>
              </a:spcBef>
              <a:spcAft>
                <a:spcPts val="0"/>
              </a:spcAft>
              <a:buFont typeface="+mj-lt"/>
              <a:buAutoNum type="arabicPeriod"/>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Identify Potential Improvements and Repairs to Maximize Selling Price</a:t>
            </a:r>
          </a:p>
          <a:p>
            <a:pPr marL="342900" marR="0" lvl="0" indent="-342900">
              <a:lnSpc>
                <a:spcPct val="115000"/>
              </a:lnSpc>
              <a:spcBef>
                <a:spcPts val="0"/>
              </a:spcBef>
              <a:spcAft>
                <a:spcPts val="0"/>
              </a:spcAft>
              <a:buFont typeface="+mj-lt"/>
              <a:buAutoNum type="arabicPeriod"/>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Cost and Benefit Analysis on Improvements and Repairs</a:t>
            </a:r>
          </a:p>
          <a:p>
            <a:pPr marL="342900" marR="0" lvl="0" indent="-342900">
              <a:lnSpc>
                <a:spcPct val="115000"/>
              </a:lnSpc>
              <a:spcBef>
                <a:spcPts val="0"/>
              </a:spcBef>
              <a:spcAft>
                <a:spcPts val="0"/>
              </a:spcAft>
              <a:buFont typeface="+mj-lt"/>
              <a:buAutoNum type="arabicPeriod"/>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Recommend Contractors for Improvements and Repairs</a:t>
            </a:r>
          </a:p>
          <a:p>
            <a:pPr marL="342900" marR="0" lvl="0" indent="-342900">
              <a:lnSpc>
                <a:spcPct val="115000"/>
              </a:lnSpc>
              <a:spcBef>
                <a:spcPts val="0"/>
              </a:spcBef>
              <a:spcAft>
                <a:spcPts val="0"/>
              </a:spcAft>
              <a:buFont typeface="+mj-lt"/>
              <a:buAutoNum type="arabicPeriod"/>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Staging Home (Optional)</a:t>
            </a:r>
          </a:p>
          <a:p>
            <a:pPr marL="342900" marR="0" lvl="0" indent="-342900">
              <a:lnSpc>
                <a:spcPct val="115000"/>
              </a:lnSpc>
              <a:spcBef>
                <a:spcPts val="0"/>
              </a:spcBef>
              <a:spcAft>
                <a:spcPts val="0"/>
              </a:spcAft>
              <a:buFont typeface="+mj-lt"/>
              <a:buAutoNum type="arabicPeriod"/>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Provide Professional Photography and Maximum Number Photos for MLS</a:t>
            </a:r>
          </a:p>
          <a:p>
            <a:pPr marL="342900" marR="0" lvl="0" indent="-342900">
              <a:lnSpc>
                <a:spcPct val="115000"/>
              </a:lnSpc>
              <a:spcBef>
                <a:spcPts val="0"/>
              </a:spcBef>
              <a:spcAft>
                <a:spcPts val="0"/>
              </a:spcAft>
              <a:buFont typeface="+mj-lt"/>
              <a:buAutoNum type="arabicPeriod"/>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Provide Professional Virtual Tour and Utilize Drone Technology where applicable </a:t>
            </a:r>
          </a:p>
          <a:p>
            <a:pPr marL="342900" marR="0" lvl="0" indent="-342900">
              <a:lnSpc>
                <a:spcPct val="115000"/>
              </a:lnSpc>
              <a:spcBef>
                <a:spcPts val="0"/>
              </a:spcBef>
              <a:spcAft>
                <a:spcPts val="0"/>
              </a:spcAft>
              <a:buFont typeface="+mj-lt"/>
              <a:buAutoNum type="arabicPeriod"/>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Comprehensive Disclosure Package to Provide Maximum Seller Protection</a:t>
            </a:r>
          </a:p>
          <a:p>
            <a:pPr marL="342900" marR="0" lvl="0" indent="-342900">
              <a:lnSpc>
                <a:spcPct val="115000"/>
              </a:lnSpc>
              <a:spcBef>
                <a:spcPts val="0"/>
              </a:spcBef>
              <a:spcAft>
                <a:spcPts val="0"/>
              </a:spcAft>
              <a:buFont typeface="+mj-lt"/>
              <a:buAutoNum type="arabicPeriod"/>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List in Orange County Association of Realtors (OCAR) and Other Appropriate MLS Platforms</a:t>
            </a:r>
          </a:p>
          <a:p>
            <a:pPr marL="342900" marR="0" lvl="0" indent="-342900">
              <a:lnSpc>
                <a:spcPct val="115000"/>
              </a:lnSpc>
              <a:spcBef>
                <a:spcPts val="0"/>
              </a:spcBef>
              <a:spcAft>
                <a:spcPts val="0"/>
              </a:spcAft>
              <a:buFont typeface="+mj-lt"/>
              <a:buAutoNum type="arabicPeriod"/>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Create a Professional Color Flyer Featuring Property and Showcasing Property Features</a:t>
            </a:r>
          </a:p>
          <a:p>
            <a:pPr marL="342900" marR="0" lvl="0" indent="-342900">
              <a:lnSpc>
                <a:spcPct val="115000"/>
              </a:lnSpc>
              <a:spcBef>
                <a:spcPts val="0"/>
              </a:spcBef>
              <a:spcAft>
                <a:spcPts val="0"/>
              </a:spcAft>
              <a:buFont typeface="+mj-lt"/>
              <a:buAutoNum type="arabicPeriod"/>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Install SUPRA Electronic Key and Combo Box Access for Verified Out of Area Agents </a:t>
            </a:r>
          </a:p>
          <a:p>
            <a:pPr marL="342900" marR="0" lvl="0" indent="-342900">
              <a:lnSpc>
                <a:spcPct val="115000"/>
              </a:lnSpc>
              <a:spcBef>
                <a:spcPts val="0"/>
              </a:spcBef>
              <a:spcAft>
                <a:spcPts val="0"/>
              </a:spcAft>
              <a:buFont typeface="+mj-lt"/>
              <a:buAutoNum type="arabicPeriod"/>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Professional Yard/Condo Sign/Sign Riders/Brochure Box/Professional Flyers</a:t>
            </a:r>
          </a:p>
          <a:p>
            <a:pPr marL="342900" marR="0" lvl="0" indent="-342900">
              <a:lnSpc>
                <a:spcPct val="115000"/>
              </a:lnSpc>
              <a:spcBef>
                <a:spcPts val="0"/>
              </a:spcBef>
              <a:spcAft>
                <a:spcPts val="0"/>
              </a:spcAft>
              <a:buFont typeface="+mj-lt"/>
              <a:buAutoNum type="arabicPeriod"/>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Inside Flyer Stand/Full Color Flyers/Listing Agent Business Cards w/ Contact Information</a:t>
            </a:r>
          </a:p>
          <a:p>
            <a:pPr marL="342900" marR="0" lvl="0" indent="-342900">
              <a:lnSpc>
                <a:spcPct val="115000"/>
              </a:lnSpc>
              <a:spcBef>
                <a:spcPts val="0"/>
              </a:spcBef>
              <a:spcAft>
                <a:spcPts val="0"/>
              </a:spcAft>
              <a:buFont typeface="+mj-lt"/>
              <a:buAutoNum type="arabicPeriod"/>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Syndicate Listing w/Photos and Virtual Tour to All Major Real Estate Sites to Provide Maximum Internet Exposure</a:t>
            </a:r>
          </a:p>
          <a:p>
            <a:pPr marL="342900" marR="0" lvl="0" indent="-342900">
              <a:lnSpc>
                <a:spcPct val="115000"/>
              </a:lnSpc>
              <a:spcBef>
                <a:spcPts val="0"/>
              </a:spcBef>
              <a:spcAft>
                <a:spcPts val="1000"/>
              </a:spcAft>
              <a:buFont typeface="+mj-lt"/>
              <a:buAutoNum type="arabicPeriod"/>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List Home on all major real estate websites (Zillow, Trulia, Realtor.com, etc.)</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7372973"/>
      </p:ext>
    </p:extLst>
  </p:cSld>
  <p:clrMapOvr>
    <a:masterClrMapping/>
  </p:clrMapOvr>
  <mc:AlternateContent xmlns:mc="http://schemas.openxmlformats.org/markup-compatibility/2006" xmlns:p14="http://schemas.microsoft.com/office/powerpoint/2010/main">
    <mc:Choice Requires="p14">
      <p:transition spd="slow" p14:dur="2000" advTm="373"/>
    </mc:Choice>
    <mc:Fallback xmlns="">
      <p:transition spd="slow" advTm="37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35 POINT MARKETING PLAN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8868" y="65369"/>
            <a:ext cx="1891058" cy="1143499"/>
          </a:xfrm>
          <a:prstGeom prst="rect">
            <a:avLst/>
          </a:prstGeom>
        </p:spPr>
      </p:pic>
      <p:sp>
        <p:nvSpPr>
          <p:cNvPr id="8" name="Rectangle 7"/>
          <p:cNvSpPr/>
          <p:nvPr/>
        </p:nvSpPr>
        <p:spPr>
          <a:xfrm>
            <a:off x="148309" y="-1395397"/>
            <a:ext cx="8995691" cy="8622360"/>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AutoNum type="arabicPeriod" startAt="18"/>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List Home on all major real estate websites (Zillow, Trulia, Redfin, Realtor.com, etc.)</a:t>
            </a:r>
          </a:p>
          <a:p>
            <a:pPr marL="342900" marR="0" lvl="0" indent="-342900">
              <a:lnSpc>
                <a:spcPct val="115000"/>
              </a:lnSpc>
              <a:spcBef>
                <a:spcPts val="0"/>
              </a:spcBef>
              <a:spcAft>
                <a:spcPts val="0"/>
              </a:spcAft>
              <a:buAutoNum type="arabicPeriod" startAt="18"/>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Strategically Place your home online as a Featured Listing on Company Website</a:t>
            </a:r>
          </a:p>
          <a:p>
            <a:pPr marR="0" lvl="0">
              <a:lnSpc>
                <a:spcPct val="115000"/>
              </a:lnSpc>
              <a:spcBef>
                <a:spcPts val="0"/>
              </a:spcBef>
              <a:spcAft>
                <a:spcPts val="0"/>
              </a:spcAft>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20.  Network with Real Estate Networking Organizations</a:t>
            </a:r>
          </a:p>
          <a:p>
            <a:pPr marR="0" lvl="0">
              <a:lnSpc>
                <a:spcPct val="115000"/>
              </a:lnSpc>
              <a:spcBef>
                <a:spcPts val="0"/>
              </a:spcBef>
              <a:spcAft>
                <a:spcPts val="0"/>
              </a:spcAft>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21.  Multi-Media Advertising to Promote Listing</a:t>
            </a:r>
          </a:p>
          <a:p>
            <a:pPr marR="0" lvl="0">
              <a:lnSpc>
                <a:spcPct val="115000"/>
              </a:lnSpc>
              <a:spcBef>
                <a:spcPts val="0"/>
              </a:spcBef>
              <a:spcAft>
                <a:spcPts val="0"/>
              </a:spcAft>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22.  Daily Prospecting w/Data Base, Lenders and Real Estate Affiliates to find Buyers </a:t>
            </a:r>
          </a:p>
          <a:p>
            <a:pPr marR="0" lvl="0">
              <a:lnSpc>
                <a:spcPct val="115000"/>
              </a:lnSpc>
              <a:spcBef>
                <a:spcPts val="0"/>
              </a:spcBef>
              <a:spcAft>
                <a:spcPts val="0"/>
              </a:spcAft>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23   Hold Open Houses at Seller’s Request</a:t>
            </a:r>
          </a:p>
          <a:p>
            <a:pPr marR="0" lvl="0">
              <a:lnSpc>
                <a:spcPct val="115000"/>
              </a:lnSpc>
              <a:spcBef>
                <a:spcPts val="0"/>
              </a:spcBef>
              <a:spcAft>
                <a:spcPts val="0"/>
              </a:spcAft>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24.  Hold Broker Open/Caravan (If Available)</a:t>
            </a:r>
          </a:p>
          <a:p>
            <a:pPr marR="0" lvl="0">
              <a:lnSpc>
                <a:spcPct val="115000"/>
              </a:lnSpc>
              <a:spcBef>
                <a:spcPts val="0"/>
              </a:spcBef>
              <a:spcAft>
                <a:spcPts val="0"/>
              </a:spcAft>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25.  Follow-up on All Agent Showings/Monitor SUPRA Showing Information</a:t>
            </a:r>
          </a:p>
          <a:p>
            <a:pPr marR="0" lvl="0">
              <a:lnSpc>
                <a:spcPct val="115000"/>
              </a:lnSpc>
              <a:spcBef>
                <a:spcPts val="0"/>
              </a:spcBef>
              <a:spcAft>
                <a:spcPts val="0"/>
              </a:spcAft>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26.  Tour Factory Virtual Tour Weekly Viewing Report (Email), Weekly Hot List Distribution</a:t>
            </a:r>
          </a:p>
          <a:p>
            <a:pPr marR="0" lvl="0">
              <a:lnSpc>
                <a:spcPct val="115000"/>
              </a:lnSpc>
              <a:spcBef>
                <a:spcPts val="0"/>
              </a:spcBef>
              <a:spcAft>
                <a:spcPts val="0"/>
              </a:spcAft>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27.  Weekly Update on Neighborhood Market Activity (Active, Pending and Sold)</a:t>
            </a:r>
          </a:p>
          <a:p>
            <a:pPr marR="0" lvl="0">
              <a:lnSpc>
                <a:spcPct val="115000"/>
              </a:lnSpc>
              <a:spcBef>
                <a:spcPts val="0"/>
              </a:spcBef>
              <a:spcAft>
                <a:spcPts val="0"/>
              </a:spcAft>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28.  Weekly Feedback and Pricing Reviews</a:t>
            </a:r>
          </a:p>
          <a:p>
            <a:pPr marR="0" lvl="0">
              <a:lnSpc>
                <a:spcPct val="115000"/>
              </a:lnSpc>
              <a:spcBef>
                <a:spcPts val="0"/>
              </a:spcBef>
              <a:spcAft>
                <a:spcPts val="0"/>
              </a:spcAft>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29.  All Offers Immediately Presented with Pros and Cons of Offer(s) </a:t>
            </a:r>
          </a:p>
          <a:p>
            <a:pPr marR="0" lvl="0">
              <a:lnSpc>
                <a:spcPct val="115000"/>
              </a:lnSpc>
              <a:spcBef>
                <a:spcPts val="0"/>
              </a:spcBef>
              <a:spcAft>
                <a:spcPts val="0"/>
              </a:spcAft>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30.  Updated Seller’s Net Sheet Showing Seller Net Proceeds with Offer(s) as Written</a:t>
            </a:r>
          </a:p>
          <a:p>
            <a:pPr marL="342900" marR="0" lvl="0" indent="-342900">
              <a:lnSpc>
                <a:spcPct val="115000"/>
              </a:lnSpc>
              <a:spcBef>
                <a:spcPts val="0"/>
              </a:spcBef>
              <a:spcAft>
                <a:spcPts val="0"/>
              </a:spcAft>
              <a:buAutoNum type="arabicPeriod" startAt="31"/>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Strategies for Countering Offer(s) to Improve Seller’s Net Proceeds</a:t>
            </a:r>
          </a:p>
          <a:p>
            <a:pPr marL="342900" marR="0" lvl="0" indent="-342900">
              <a:lnSpc>
                <a:spcPct val="115000"/>
              </a:lnSpc>
              <a:spcBef>
                <a:spcPts val="0"/>
              </a:spcBef>
              <a:spcAft>
                <a:spcPts val="0"/>
              </a:spcAft>
              <a:buAutoNum type="arabicPeriod" startAt="31"/>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Double Lending Application on Offers to Validate Buyer’s Loan Qualifications and Verification of Funds </a:t>
            </a:r>
          </a:p>
          <a:p>
            <a:pPr marL="342900" marR="0" lvl="0" indent="-342900">
              <a:lnSpc>
                <a:spcPct val="115000"/>
              </a:lnSpc>
              <a:spcBef>
                <a:spcPts val="0"/>
              </a:spcBef>
              <a:spcAft>
                <a:spcPts val="0"/>
              </a:spcAft>
              <a:buAutoNum type="arabicPeriod" startAt="33"/>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Continue to Market and Hold Back-Up Offers as Insurance Policy</a:t>
            </a:r>
          </a:p>
          <a:p>
            <a:pPr marL="342900" marR="0" lvl="0" indent="-342900">
              <a:lnSpc>
                <a:spcPct val="115000"/>
              </a:lnSpc>
              <a:spcBef>
                <a:spcPts val="0"/>
              </a:spcBef>
              <a:spcAft>
                <a:spcPts val="0"/>
              </a:spcAft>
              <a:buAutoNum type="arabicPeriod" startAt="33"/>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Available 24 x 7 for Any Questions or Concerns</a:t>
            </a:r>
          </a:p>
          <a:p>
            <a:pPr marL="342900" marR="0" lvl="0" indent="-342900">
              <a:lnSpc>
                <a:spcPct val="115000"/>
              </a:lnSpc>
              <a:spcBef>
                <a:spcPts val="0"/>
              </a:spcBef>
              <a:spcAft>
                <a:spcPts val="0"/>
              </a:spcAft>
              <a:buAutoNum type="arabicPeriod" startAt="33"/>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Easy Exit Listing Agreement (In Unlikely event Seller Unsatisfied with Agent Performance)</a:t>
            </a:r>
          </a:p>
          <a:p>
            <a:pPr marL="342900" marR="0" lvl="0" indent="-342900">
              <a:lnSpc>
                <a:spcPct val="115000"/>
              </a:lnSpc>
              <a:spcBef>
                <a:spcPts val="0"/>
              </a:spcBef>
              <a:spcAft>
                <a:spcPts val="0"/>
              </a:spcAft>
              <a:buFont typeface="+mj-lt"/>
              <a:buAutoNum type="arabicPeriod"/>
            </a:pP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Easy Exit Listing Agreement (In Unlikely event Client U3nsatisfied with Agent Performance)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1430547"/>
      </p:ext>
    </p:extLst>
  </p:cSld>
  <p:clrMapOvr>
    <a:masterClrMapping/>
  </p:clrMapOvr>
  <mc:AlternateContent xmlns:mc="http://schemas.openxmlformats.org/markup-compatibility/2006" xmlns:p14="http://schemas.microsoft.com/office/powerpoint/2010/main">
    <mc:Choice Requires="p14">
      <p:transition spd="slow" p14:dur="2000" advTm="4452"/>
    </mc:Choice>
    <mc:Fallback xmlns="">
      <p:transition spd="slow" advTm="445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Extreme Marketing</a:t>
            </a:r>
          </a:p>
        </p:txBody>
      </p:sp>
      <p:sp>
        <p:nvSpPr>
          <p:cNvPr id="3" name="Content Placeholder 2"/>
          <p:cNvSpPr>
            <a:spLocks noGrp="1"/>
          </p:cNvSpPr>
          <p:nvPr>
            <p:ph idx="1"/>
          </p:nvPr>
        </p:nvSpPr>
        <p:spPr>
          <a:xfrm>
            <a:off x="862006" y="1840906"/>
            <a:ext cx="6093884" cy="4433752"/>
          </a:xfrm>
        </p:spPr>
        <p:txBody>
          <a:bodyPr>
            <a:normAutofit fontScale="92500"/>
          </a:bodyPr>
          <a:lstStyle/>
          <a:p>
            <a:r>
              <a:rPr lang="en-US" b="1" dirty="0">
                <a:solidFill>
                  <a:srgbClr val="FFC000"/>
                </a:solidFill>
              </a:rPr>
              <a:t>EXPOSURE </a:t>
            </a:r>
            <a:r>
              <a:rPr lang="en-US" b="1" dirty="0">
                <a:solidFill>
                  <a:schemeClr val="bg1"/>
                </a:solidFill>
              </a:rPr>
              <a:t>(Prof. Photography, Virtual Tour, On-line Syndication Major Websites, Networking Top Agents, Multi-Media Advertising and Social Media)</a:t>
            </a:r>
            <a:endParaRPr lang="en-US" b="1" dirty="0">
              <a:solidFill>
                <a:srgbClr val="FFC000"/>
              </a:solidFill>
            </a:endParaRPr>
          </a:p>
          <a:p>
            <a:r>
              <a:rPr lang="en-US" b="1" dirty="0">
                <a:solidFill>
                  <a:srgbClr val="FFC000"/>
                </a:solidFill>
              </a:rPr>
              <a:t>ENERGY</a:t>
            </a:r>
            <a:r>
              <a:rPr lang="en-US" b="1" dirty="0">
                <a:solidFill>
                  <a:schemeClr val="bg1"/>
                </a:solidFill>
              </a:rPr>
              <a:t> (Promotion, Passion, Excitement)</a:t>
            </a:r>
            <a:endParaRPr lang="en-US" b="1" dirty="0">
              <a:solidFill>
                <a:srgbClr val="FFC000"/>
              </a:solidFill>
            </a:endParaRPr>
          </a:p>
          <a:p>
            <a:r>
              <a:rPr lang="en-US" b="1" dirty="0">
                <a:solidFill>
                  <a:srgbClr val="FFC000"/>
                </a:solidFill>
              </a:rPr>
              <a:t>EXPERIENCE</a:t>
            </a:r>
            <a:r>
              <a:rPr lang="en-US" dirty="0">
                <a:solidFill>
                  <a:schemeClr val="bg1"/>
                </a:solidFill>
              </a:rPr>
              <a:t> </a:t>
            </a:r>
            <a:r>
              <a:rPr lang="en-US" b="1" dirty="0">
                <a:solidFill>
                  <a:schemeClr val="bg1"/>
                </a:solidFill>
              </a:rPr>
              <a:t>(25+ Years and 1,000+ Closed Transactions)</a:t>
            </a:r>
          </a:p>
          <a:p>
            <a:r>
              <a:rPr lang="en-US" b="1" dirty="0">
                <a:solidFill>
                  <a:srgbClr val="FFC000"/>
                </a:solidFill>
              </a:rPr>
              <a:t>EDUCATION</a:t>
            </a:r>
            <a:r>
              <a:rPr lang="en-US" dirty="0">
                <a:solidFill>
                  <a:schemeClr val="bg1"/>
                </a:solidFill>
              </a:rPr>
              <a:t> </a:t>
            </a:r>
            <a:r>
              <a:rPr lang="en-US" b="1" dirty="0">
                <a:solidFill>
                  <a:schemeClr val="bg1"/>
                </a:solidFill>
              </a:rPr>
              <a:t>(CDPE, CIAS, SRES, CPRES, SFR, CFA, CSSA, NHCB)</a:t>
            </a:r>
          </a:p>
          <a:p>
            <a:r>
              <a:rPr lang="en-US" sz="2000" b="1" dirty="0">
                <a:solidFill>
                  <a:srgbClr val="FFC000"/>
                </a:solidFill>
              </a:rPr>
              <a:t>97% of all Buyers Search for their Home On-line</a:t>
            </a:r>
          </a:p>
          <a:p>
            <a:r>
              <a:rPr lang="en-US" b="1" dirty="0">
                <a:solidFill>
                  <a:srgbClr val="FFC000"/>
                </a:solidFill>
              </a:rPr>
              <a:t>SOLD</a:t>
            </a:r>
            <a:r>
              <a:rPr lang="en-US" dirty="0">
                <a:solidFill>
                  <a:schemeClr val="bg1"/>
                </a:solidFill>
              </a:rPr>
              <a:t> </a:t>
            </a:r>
            <a:r>
              <a:rPr lang="en-US" b="1" dirty="0">
                <a:solidFill>
                  <a:schemeClr val="bg1"/>
                </a:solidFill>
              </a:rPr>
              <a:t>(Highest Price, Shortest Time, Fewest Problems)</a:t>
            </a:r>
          </a:p>
          <a:p>
            <a:endParaRPr lang="en-US" sz="1050" dirty="0"/>
          </a:p>
          <a:p>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571" y="4176056"/>
            <a:ext cx="3204205" cy="2483259"/>
          </a:xfrm>
          <a:prstGeom prst="rect">
            <a:avLst/>
          </a:prstGeom>
        </p:spPr>
      </p:pic>
      <p:pic>
        <p:nvPicPr>
          <p:cNvPr id="6" name="Picture 5" descr="C:\Users\Admin\Pictures\Screenshots\Screenshot (28).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5547" y="1840906"/>
            <a:ext cx="3698254" cy="2105398"/>
          </a:xfrm>
          <a:prstGeom prst="rect">
            <a:avLst/>
          </a:prstGeom>
          <a:noFill/>
          <a:ln>
            <a:no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7339" y="29292"/>
            <a:ext cx="1950720" cy="1179576"/>
          </a:xfrm>
          <a:prstGeom prst="rect">
            <a:avLst/>
          </a:prstGeom>
        </p:spPr>
      </p:pic>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0" advTm="3958"/>
    </mc:Choice>
    <mc:Fallback xmlns="">
      <p:transition advTm="395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MARKET EXPOSURE ON-LINE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4437827"/>
              </p:ext>
            </p:extLst>
          </p:nvPr>
        </p:nvGraphicFramePr>
        <p:xfrm>
          <a:off x="2034862" y="2588654"/>
          <a:ext cx="7727324" cy="3953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350988" y="1894835"/>
            <a:ext cx="7095071" cy="400110"/>
          </a:xfrm>
          <a:prstGeom prst="rect">
            <a:avLst/>
          </a:prstGeom>
          <a:noFill/>
        </p:spPr>
        <p:txBody>
          <a:bodyPr wrap="square" rtlCol="0">
            <a:spAutoFit/>
          </a:bodyPr>
          <a:lstStyle/>
          <a:p>
            <a:r>
              <a:rPr lang="en-US" sz="2000" b="1" dirty="0">
                <a:solidFill>
                  <a:srgbClr val="FFC000"/>
                </a:solidFill>
              </a:rPr>
              <a:t>97 % OF ALL BUYERS SEARCH FOR THEIR HOME ON-LINE </a:t>
            </a: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83262" y="157267"/>
            <a:ext cx="1891058" cy="1143499"/>
          </a:xfrm>
          <a:prstGeom prst="rect">
            <a:avLst/>
          </a:prstGeom>
        </p:spPr>
      </p:pic>
    </p:spTree>
    <p:extLst>
      <p:ext uri="{BB962C8B-B14F-4D97-AF65-F5344CB8AC3E}">
        <p14:creationId xmlns:p14="http://schemas.microsoft.com/office/powerpoint/2010/main" val="2165784842"/>
      </p:ext>
    </p:extLst>
  </p:cSld>
  <p:clrMapOvr>
    <a:masterClrMapping/>
  </p:clrMapOvr>
  <mc:AlternateContent xmlns:mc="http://schemas.openxmlformats.org/markup-compatibility/2006" xmlns:p14="http://schemas.microsoft.com/office/powerpoint/2010/main">
    <mc:Choice Requires="p14">
      <p:transition spd="slow" p14:dur="2000" advTm="1907"/>
    </mc:Choice>
    <mc:Fallback xmlns="">
      <p:transition spd="slow" advTm="1907"/>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DEC53A-9DF1-4780-BE92-17E971B7A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11690</TotalTime>
  <Words>2325</Words>
  <Application>Microsoft Office PowerPoint</Application>
  <PresentationFormat>Widescreen</PresentationFormat>
  <Paragraphs>327</Paragraphs>
  <Slides>17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 Black</vt:lpstr>
      <vt:lpstr>Calibri</vt:lpstr>
      <vt:lpstr>Courier New</vt:lpstr>
      <vt:lpstr>OpenSans</vt:lpstr>
      <vt:lpstr>Segoe UI</vt:lpstr>
      <vt:lpstr>Segoe UI Light</vt:lpstr>
      <vt:lpstr>Symbol</vt:lpstr>
      <vt:lpstr>Times New Roman</vt:lpstr>
      <vt:lpstr>WelcomeDoc</vt:lpstr>
      <vt:lpstr>HOME SELLING SYSTEM</vt:lpstr>
      <vt:lpstr>BROKER/OWNER BIO</vt:lpstr>
      <vt:lpstr>QUALIFICATIONS</vt:lpstr>
      <vt:lpstr>CERTIFICATIONS AND TRAINING</vt:lpstr>
      <vt:lpstr>TEAM MEMBERS</vt:lpstr>
      <vt:lpstr>35 POINT MARKETING PLAN</vt:lpstr>
      <vt:lpstr>35 POINT MARKETING PLAN</vt:lpstr>
      <vt:lpstr>Extreme Marketing</vt:lpstr>
      <vt:lpstr>MARKET EXPOSURE ON-LINE</vt:lpstr>
      <vt:lpstr>COST OF OVERPRICING YOUR HOME</vt:lpstr>
      <vt:lpstr>Guidelines for a Price Reduction</vt:lpstr>
      <vt:lpstr>UNIQUE SELLING PROPOSITION</vt:lpstr>
      <vt:lpstr>COMPREHENSIVE DISCLOSURE PACKAGE</vt:lpstr>
      <vt:lpstr>COMPREHENSIVE DISCLOSURE PACKAGE</vt:lpstr>
      <vt:lpstr>RECOMMENDATIONS AND REVIEWS</vt:lpstr>
      <vt:lpstr>10 TIPS FOR PREPARING YOUR HOME FOR SALE</vt:lpstr>
      <vt:lpstr>TOP TEN REASONS TO PROFESSIONALLY  STAGE YOUR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Paul Dinkel</dc:creator>
  <cp:keywords/>
  <cp:lastModifiedBy>DINKEL, PAUL</cp:lastModifiedBy>
  <cp:revision>110</cp:revision>
  <cp:lastPrinted>2018-01-25T20:24:27Z</cp:lastPrinted>
  <dcterms:created xsi:type="dcterms:W3CDTF">2017-08-16T18:08:01Z</dcterms:created>
  <dcterms:modified xsi:type="dcterms:W3CDTF">2026-03-26T16:42:29Z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